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8.xml" ContentType="application/vnd.openxmlformats-officedocument.drawingml.chartshapes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drawings/drawing10.xml" ContentType="application/vnd.openxmlformats-officedocument.drawingml.chartshapes+xml"/>
  <Override PartName="/ppt/charts/chart22.xml" ContentType="application/vnd.openxmlformats-officedocument.drawingml.chart+xml"/>
  <Override PartName="/ppt/drawings/drawing1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945" r:id="rId1"/>
  </p:sldMasterIdLst>
  <p:notesMasterIdLst>
    <p:notesMasterId r:id="rId60"/>
  </p:notesMasterIdLst>
  <p:sldIdLst>
    <p:sldId id="485" r:id="rId2"/>
    <p:sldId id="470" r:id="rId3"/>
    <p:sldId id="472" r:id="rId4"/>
    <p:sldId id="483" r:id="rId5"/>
    <p:sldId id="484" r:id="rId6"/>
    <p:sldId id="473" r:id="rId7"/>
    <p:sldId id="440" r:id="rId8"/>
    <p:sldId id="441" r:id="rId9"/>
    <p:sldId id="443" r:id="rId10"/>
    <p:sldId id="445" r:id="rId11"/>
    <p:sldId id="478" r:id="rId12"/>
    <p:sldId id="447" r:id="rId13"/>
    <p:sldId id="344" r:id="rId14"/>
    <p:sldId id="423" r:id="rId15"/>
    <p:sldId id="474" r:id="rId16"/>
    <p:sldId id="379" r:id="rId17"/>
    <p:sldId id="476" r:id="rId18"/>
    <p:sldId id="450" r:id="rId19"/>
    <p:sldId id="486" r:id="rId20"/>
    <p:sldId id="451" r:id="rId21"/>
    <p:sldId id="424" r:id="rId22"/>
    <p:sldId id="453" r:id="rId23"/>
    <p:sldId id="487" r:id="rId24"/>
    <p:sldId id="488" r:id="rId25"/>
    <p:sldId id="357" r:id="rId26"/>
    <p:sldId id="449" r:id="rId27"/>
    <p:sldId id="475" r:id="rId28"/>
    <p:sldId id="454" r:id="rId29"/>
    <p:sldId id="298" r:id="rId30"/>
    <p:sldId id="342" r:id="rId31"/>
    <p:sldId id="371" r:id="rId32"/>
    <p:sldId id="375" r:id="rId33"/>
    <p:sldId id="373" r:id="rId34"/>
    <p:sldId id="377" r:id="rId35"/>
    <p:sldId id="480" r:id="rId36"/>
    <p:sldId id="490" r:id="rId37"/>
    <p:sldId id="500" r:id="rId38"/>
    <p:sldId id="492" r:id="rId39"/>
    <p:sldId id="497" r:id="rId40"/>
    <p:sldId id="493" r:id="rId41"/>
    <p:sldId id="499" r:id="rId42"/>
    <p:sldId id="494" r:id="rId43"/>
    <p:sldId id="498" r:id="rId44"/>
    <p:sldId id="501" r:id="rId45"/>
    <p:sldId id="455" r:id="rId46"/>
    <p:sldId id="458" r:id="rId47"/>
    <p:sldId id="459" r:id="rId48"/>
    <p:sldId id="495" r:id="rId49"/>
    <p:sldId id="496" r:id="rId50"/>
    <p:sldId id="502" r:id="rId51"/>
    <p:sldId id="503" r:id="rId52"/>
    <p:sldId id="504" r:id="rId53"/>
    <p:sldId id="505" r:id="rId54"/>
    <p:sldId id="463" r:id="rId55"/>
    <p:sldId id="464" r:id="rId56"/>
    <p:sldId id="465" r:id="rId57"/>
    <p:sldId id="467" r:id="rId58"/>
    <p:sldId id="469" r:id="rId59"/>
  </p:sldIdLst>
  <p:sldSz cx="9144000" cy="6858000" type="screen4x3"/>
  <p:notesSz cx="6738938" cy="98694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64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CCFF"/>
    <a:srgbClr val="FFCCFF"/>
    <a:srgbClr val="CCECFF"/>
    <a:srgbClr val="D3FDE8"/>
    <a:srgbClr val="FBFEFF"/>
    <a:srgbClr val="E8F8FE"/>
    <a:srgbClr val="FEE2F7"/>
    <a:srgbClr val="FFFBFE"/>
    <a:srgbClr val="7A8056"/>
    <a:srgbClr val="929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835" autoAdjust="0"/>
  </p:normalViewPr>
  <p:slideViewPr>
    <p:cSldViewPr>
      <p:cViewPr>
        <p:scale>
          <a:sx n="115" d="100"/>
          <a:sy n="115" d="100"/>
        </p:scale>
        <p:origin x="-1524" y="15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749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64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8CECA7"/>
            </a:solidFill>
          </c:spPr>
          <c:invertIfNegative val="0"/>
          <c:dLbls>
            <c:dLbl>
              <c:idx val="0"/>
              <c:layout>
                <c:manualLayout>
                  <c:x val="-1.701808960797788E-2"/>
                  <c:y val="-1.5980524731645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3C-45AC-811B-EF94D2B5D936}"/>
                </c:ext>
              </c:extLst>
            </c:dLbl>
            <c:dLbl>
              <c:idx val="1"/>
              <c:layout>
                <c:manualLayout>
                  <c:x val="-1.7018105697394609E-2"/>
                  <c:y val="-5.3302158801388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3C-45AC-811B-EF94D2B5D936}"/>
                </c:ext>
              </c:extLst>
            </c:dLbl>
            <c:dLbl>
              <c:idx val="2"/>
              <c:layout>
                <c:manualLayout>
                  <c:x val="-4.3318748056240919E-2"/>
                  <c:y val="2.3965945668242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3C-45AC-811B-EF94D2B5D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8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180008.5</c:v>
                </c:pt>
                <c:pt idx="1">
                  <c:v>204240.4</c:v>
                </c:pt>
                <c:pt idx="2">
                  <c:v>287819.5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93C-45AC-811B-EF94D2B5D9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6F896"/>
            </a:solidFill>
          </c:spPr>
          <c:invertIfNegative val="0"/>
          <c:dLbls>
            <c:dLbl>
              <c:idx val="0"/>
              <c:layout>
                <c:manualLayout>
                  <c:x val="3.8677476381767377E-2"/>
                  <c:y val="-1.5980524731645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3C-45AC-811B-EF94D2B5D936}"/>
                </c:ext>
              </c:extLst>
            </c:dLbl>
            <c:dLbl>
              <c:idx val="1"/>
              <c:layout>
                <c:manualLayout>
                  <c:x val="5.8789764100285184E-2"/>
                  <c:y val="-5.3268415772148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3C-45AC-811B-EF94D2B5D936}"/>
                </c:ext>
              </c:extLst>
            </c:dLbl>
            <c:dLbl>
              <c:idx val="2"/>
              <c:layout>
                <c:manualLayout>
                  <c:x val="3.8677476381767356E-2"/>
                  <c:y val="-6.9248940503793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3C-45AC-811B-EF94D2B5D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8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93C-45AC-811B-EF94D2B5D9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3430667186586812E-2"/>
                  <c:y val="1.064931796974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3C-45AC-811B-EF94D2B5D936}"/>
                </c:ext>
              </c:extLst>
            </c:dLbl>
            <c:dLbl>
              <c:idx val="1"/>
              <c:layout>
                <c:manualLayout>
                  <c:x val="7.7354593996831089E-2"/>
                  <c:y val="2.3965106891598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3C-45AC-811B-EF94D2B5D936}"/>
                </c:ext>
              </c:extLst>
            </c:dLbl>
            <c:dLbl>
              <c:idx val="2"/>
              <c:layout>
                <c:manualLayout>
                  <c:x val="8.6637130658281727E-2"/>
                  <c:y val="4.2609224446145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3C-45AC-811B-EF94D2B5D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8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183890.3</c:v>
                </c:pt>
                <c:pt idx="1">
                  <c:v>201983.6</c:v>
                </c:pt>
                <c:pt idx="2">
                  <c:v>288734.59999999998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93C-45AC-811B-EF94D2B5D93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93C-45AC-811B-EF94D2B5D93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93C-45AC-811B-EF94D2B5D936}"/>
              </c:ext>
            </c:extLst>
          </c:dPt>
          <c:dLbls>
            <c:dLbl>
              <c:idx val="1"/>
              <c:layout>
                <c:manualLayout>
                  <c:x val="1.5470894435752894E-2"/>
                  <c:y val="-5.3262316910787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3C-45AC-811B-EF94D2B5D936}"/>
                </c:ext>
              </c:extLst>
            </c:dLbl>
            <c:dLbl>
              <c:idx val="2"/>
              <c:layout>
                <c:manualLayout>
                  <c:x val="7.1166114404462535E-2"/>
                  <c:y val="-1.0652463382157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3C-45AC-811B-EF94D2B5D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1">
                  <c:v>2256.6999999999998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93C-45AC-811B-EF94D2B5D93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1883577743011477E-3"/>
                  <c:y val="-1.3315579227696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3C-45AC-811B-EF94D2B5D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3881.8</c:v>
                </c:pt>
                <c:pt idx="2">
                  <c:v>915.1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93C-45AC-811B-EF94D2B5D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3753728"/>
        <c:axId val="80814464"/>
        <c:axId val="0"/>
      </c:bar3DChart>
      <c:catAx>
        <c:axId val="3375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98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80814464"/>
        <c:crosses val="autoZero"/>
        <c:auto val="1"/>
        <c:lblAlgn val="ctr"/>
        <c:lblOffset val="100"/>
        <c:noMultiLvlLbl val="0"/>
      </c:catAx>
      <c:valAx>
        <c:axId val="8081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3753728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B w="165100" prst="coolSlant"/>
    </a:sp3d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56462421943972E-2"/>
          <c:y val="8.1106543717364754E-2"/>
          <c:w val="0.48786098496431907"/>
          <c:h val="0.817464181044494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innerShdw blurRad="304800" dist="330200" dir="4680000">
                <a:srgbClr val="84AA33">
                  <a:lumMod val="40000"/>
                  <a:lumOff val="60000"/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177800" h="107950"/>
              <a:bevelB w="107950" h="101600"/>
            </a:sp3d>
          </c:spPr>
          <c:explosion val="9"/>
          <c:dPt>
            <c:idx val="0"/>
            <c:bubble3D val="0"/>
            <c:spPr>
              <a:solidFill>
                <a:srgbClr val="FF9933"/>
              </a:solidFill>
              <a:effectLst>
                <a:innerShdw blurRad="304800" dist="330200" dir="4680000">
                  <a:srgbClr val="84AA33">
                    <a:lumMod val="40000"/>
                    <a:lumOff val="60000"/>
                    <a:alpha val="50000"/>
                  </a:srgbClr>
                </a:innerShdw>
              </a:effectLst>
              <a:scene3d>
                <a:camera prst="orthographicFront"/>
                <a:lightRig rig="threePt" dir="t"/>
              </a:scene3d>
              <a:sp3d>
                <a:bevelT w="177800" h="107950"/>
                <a:bevelB w="107950" h="1016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128-44B0-B18C-F75F9EBDA197}"/>
              </c:ext>
            </c:extLst>
          </c:dPt>
          <c:dPt>
            <c:idx val="1"/>
            <c:bubble3D val="0"/>
            <c:spPr>
              <a:solidFill>
                <a:srgbClr val="0066FF"/>
              </a:solidFill>
              <a:effectLst>
                <a:innerShdw blurRad="304800" dist="330200" dir="4680000">
                  <a:srgbClr val="84AA33">
                    <a:lumMod val="40000"/>
                    <a:lumOff val="60000"/>
                    <a:alpha val="50000"/>
                  </a:srgbClr>
                </a:innerShdw>
              </a:effectLst>
              <a:scene3d>
                <a:camera prst="orthographicFront"/>
                <a:lightRig rig="threePt" dir="t"/>
              </a:scene3d>
              <a:sp3d>
                <a:bevelT w="177800" h="107950"/>
                <a:bevelB w="107950" h="1016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28-44B0-B18C-F75F9EBDA197}"/>
              </c:ext>
            </c:extLst>
          </c:dPt>
          <c:dPt>
            <c:idx val="2"/>
            <c:bubble3D val="0"/>
            <c:explosion val="24"/>
            <c:spPr>
              <a:solidFill>
                <a:srgbClr val="FFFF00"/>
              </a:solidFill>
              <a:effectLst>
                <a:innerShdw blurRad="304800" dist="330200" dir="4680000">
                  <a:srgbClr val="84AA33">
                    <a:lumMod val="40000"/>
                    <a:lumOff val="60000"/>
                    <a:alpha val="50000"/>
                  </a:srgbClr>
                </a:innerShdw>
              </a:effectLst>
              <a:scene3d>
                <a:camera prst="orthographicFront"/>
                <a:lightRig rig="threePt" dir="t"/>
              </a:scene3d>
              <a:sp3d>
                <a:bevelT w="177800" h="107950"/>
                <a:bevelB w="107950" h="1016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128-44B0-B18C-F75F9EBDA197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effectLst>
                <a:innerShdw blurRad="304800" dist="330200" dir="4680000">
                  <a:srgbClr val="84AA33">
                    <a:lumMod val="40000"/>
                    <a:lumOff val="60000"/>
                    <a:alpha val="50000"/>
                  </a:srgbClr>
                </a:innerShdw>
              </a:effectLst>
              <a:scene3d>
                <a:camera prst="orthographicFront"/>
                <a:lightRig rig="threePt" dir="t"/>
              </a:scene3d>
              <a:sp3d>
                <a:bevelT w="177800" h="107950"/>
                <a:bevelB w="107950" h="1016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28-44B0-B18C-F75F9EBDA197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effectLst>
                <a:innerShdw blurRad="304800" dist="330200" dir="4680000">
                  <a:srgbClr val="84AA33">
                    <a:lumMod val="40000"/>
                    <a:lumOff val="60000"/>
                    <a:alpha val="50000"/>
                  </a:srgbClr>
                </a:innerShdw>
              </a:effectLst>
              <a:scene3d>
                <a:camera prst="orthographicFront"/>
                <a:lightRig rig="threePt" dir="t"/>
              </a:scene3d>
              <a:sp3d>
                <a:bevelT w="177800" h="107950"/>
                <a:bevelB w="107950" h="1016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128-44B0-B18C-F75F9EBDA197}"/>
              </c:ext>
            </c:extLst>
          </c:dPt>
          <c:dLbls>
            <c:dLbl>
              <c:idx val="0"/>
              <c:layout>
                <c:manualLayout>
                  <c:x val="8.3903942520208909E-3"/>
                  <c:y val="-1.8637929118986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  <a:r>
                      <a:rPr lang="ru-RU" dirty="0"/>
                      <a:t>3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128-44B0-B18C-F75F9EBDA197}"/>
                </c:ext>
              </c:extLst>
            </c:dLbl>
            <c:dLbl>
              <c:idx val="1"/>
              <c:layout>
                <c:manualLayout>
                  <c:x val="0.10186520029550571"/>
                  <c:y val="-0.1014657630633633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128-44B0-B18C-F75F9EBDA197}"/>
                </c:ext>
              </c:extLst>
            </c:dLbl>
            <c:dLbl>
              <c:idx val="4"/>
              <c:layout>
                <c:manualLayout>
                  <c:x val="4.9347970210747154E-2"/>
                  <c:y val="-0.1537486575565706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128-44B0-B18C-F75F9EBDA197}"/>
                </c:ext>
              </c:extLst>
            </c:dLbl>
            <c:spPr>
              <a:effectLst>
                <a:outerShdw blurRad="139700" dir="5400000" algn="ctr" rotWithShape="0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527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 392,354  тыс.рублей</c:v>
                </c:pt>
                <c:pt idx="1">
                  <c:v>Социальное обеспечение населения 110,050 тыс.рублей</c:v>
                </c:pt>
                <c:pt idx="2">
                  <c:v>Охрана семьи и детства 3154,354 тыс.рублей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>
                  <c:v>392.35399999999998</c:v>
                </c:pt>
                <c:pt idx="1">
                  <c:v>110.05</c:v>
                </c:pt>
                <c:pt idx="2">
                  <c:v>3154.3539999999998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128-44B0-B18C-F75F9EBDA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"/>
        <c:holeSize val="20"/>
      </c:doughnut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55944274788766024"/>
          <c:y val="1.1757952820057031E-2"/>
          <c:w val="0.43457840475643705"/>
          <c:h val="0.79616005629004183"/>
        </c:manualLayout>
      </c:layout>
      <c:overlay val="0"/>
      <c:spPr>
        <a:solidFill>
          <a:srgbClr val="CCECFF"/>
        </a:solidFill>
      </c:spPr>
      <c:txPr>
        <a:bodyPr/>
        <a:lstStyle/>
        <a:p>
          <a:pPr>
            <a:defRPr sz="1336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17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041534119082767"/>
          <c:w val="0.56087853829092593"/>
          <c:h val="0.81958468037842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88900" dist="927100" dir="5400000" algn="ctr" rotWithShape="0">
                <a:srgbClr val="000000">
                  <a:alpha val="83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88900" dist="927100" dir="5400000" algn="ctr" rotWithShape="0">
                  <a:srgbClr val="000000">
                    <a:alpha val="8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274-4BE2-A2F5-892AE2AC67A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effectLst>
                <a:outerShdw blurRad="88900" dist="927100" dir="5400000" algn="ctr" rotWithShape="0">
                  <a:srgbClr val="000000">
                    <a:alpha val="8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74-4BE2-A2F5-892AE2AC67AA}"/>
              </c:ext>
            </c:extLst>
          </c:dPt>
          <c:dLbls>
            <c:dLbl>
              <c:idx val="0"/>
              <c:layout>
                <c:manualLayout>
                  <c:x val="-0.10741046742121318"/>
                  <c:y val="0.1619692416649079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effectLst>
                <a:outerShdw blurRad="127000" dist="88900" dir="5400000" algn="ctr" rotWithShape="0">
                  <a:srgbClr val="000000">
                    <a:alpha val="58000"/>
                  </a:srgbClr>
                </a:outerShdw>
              </a:effectLst>
            </c:spPr>
            <c:txPr>
              <a:bodyPr/>
              <a:lstStyle/>
              <a:p>
                <a:pPr>
                  <a:defRPr sz="145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Культура 59079,4 тыс. рублей</c:v>
                </c:pt>
                <c:pt idx="1">
                  <c:v>Другие вопросы в области культуры, кинематографии  7852,3346 тыс. 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59079.4</c:v>
                </c:pt>
                <c:pt idx="1">
                  <c:v>7852.3346000000001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74-4BE2-A2F5-892AE2AC6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3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049459127375822"/>
          <c:y val="9.9735033804027526E-2"/>
          <c:w val="0.44596286409535302"/>
          <c:h val="0.35405982320743262"/>
        </c:manualLayout>
      </c:layout>
      <c:overlay val="0"/>
      <c:spPr>
        <a:solidFill>
          <a:srgbClr val="CCCCFF"/>
        </a:solidFill>
      </c:spPr>
      <c:txPr>
        <a:bodyPr/>
        <a:lstStyle/>
        <a:p>
          <a:pPr>
            <a:defRPr sz="1277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41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941402762437315E-3"/>
          <c:y val="0.12488806876315406"/>
          <c:w val="0.54292543668832183"/>
          <c:h val="0.817333154456610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4DD-450D-BC90-76EB115120D6}"/>
              </c:ext>
            </c:extLst>
          </c:dPt>
          <c:dPt>
            <c:idx val="2"/>
            <c:bubble3D val="0"/>
            <c:spPr>
              <a:solidFill>
                <a:srgbClr val="00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DD-450D-BC90-76EB115120D6}"/>
              </c:ext>
            </c:extLst>
          </c:dPt>
          <c:dPt>
            <c:idx val="3"/>
            <c:bubble3D val="0"/>
            <c:spPr>
              <a:solidFill>
                <a:srgbClr val="FF66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4DD-450D-BC90-76EB115120D6}"/>
              </c:ext>
            </c:extLst>
          </c:dPt>
          <c:dLbls>
            <c:dLbl>
              <c:idx val="0"/>
              <c:layout>
                <c:manualLayout>
                  <c:x val="2.1994241373444987E-4"/>
                  <c:y val="-0.3251011536926244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65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4DD-450D-BC90-76EB115120D6}"/>
                </c:ext>
              </c:extLst>
            </c:dLbl>
            <c:dLbl>
              <c:idx val="1"/>
              <c:layout>
                <c:manualLayout>
                  <c:x val="6.6666428713672884E-2"/>
                  <c:y val="3.337626003142779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ru-RU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4DD-450D-BC90-76EB115120D6}"/>
                </c:ext>
              </c:extLst>
            </c:dLbl>
            <c:dLbl>
              <c:idx val="2"/>
              <c:layout>
                <c:manualLayout>
                  <c:x val="-5.7415072069717424E-2"/>
                  <c:y val="-1.009586969513898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DD-450D-BC90-76EB115120D6}"/>
                </c:ext>
              </c:extLst>
            </c:dLbl>
            <c:dLbl>
              <c:idx val="3"/>
              <c:layout>
                <c:manualLayout>
                  <c:x val="5.7048939711166993E-2"/>
                  <c:y val="-0.1516345064865168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DD-450D-BC90-76EB115120D6}"/>
                </c:ext>
              </c:extLst>
            </c:dLbl>
            <c:dLbl>
              <c:idx val="4"/>
              <c:layout>
                <c:manualLayout>
                  <c:x val="6.2027822284560406E-2"/>
                  <c:y val="-2.75515423117143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4DD-450D-BC90-76EB115120D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Дорожное хозяйство 54541,60469 тыс.рублей</c:v>
                </c:pt>
                <c:pt idx="1">
                  <c:v>Другие вопросы в области национальной экономики 2740,30886 тыс.рублей</c:v>
                </c:pt>
              </c:strCache>
            </c:strRef>
          </c:cat>
          <c:val>
            <c:numRef>
              <c:f>Лист1!$B$2:$B$3</c:f>
              <c:numCache>
                <c:formatCode>0.000</c:formatCode>
                <c:ptCount val="2"/>
                <c:pt idx="0">
                  <c:v>54541.60469</c:v>
                </c:pt>
                <c:pt idx="1">
                  <c:v>2740.3088600000001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4DD-450D-BC90-76EB11512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5252318380121046"/>
          <c:y val="2.8428937893383115E-2"/>
          <c:w val="0.44506005892536654"/>
          <c:h val="0.57171206188842394"/>
        </c:manualLayout>
      </c:layout>
      <c:overlay val="0"/>
      <c:spPr>
        <a:solidFill>
          <a:srgbClr val="84AA33">
            <a:lumMod val="40000"/>
            <a:lumOff val="60000"/>
            <a:alpha val="47000"/>
          </a:srgbClr>
        </a:solidFill>
      </c:spPr>
      <c:txPr>
        <a:bodyPr/>
        <a:lstStyle/>
        <a:p>
          <a:pPr>
            <a:defRPr sz="1259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T h="6350"/>
    </a:sp3d>
  </c:spPr>
  <c:txPr>
    <a:bodyPr/>
    <a:lstStyle/>
    <a:p>
      <a:pPr>
        <a:defRPr sz="161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12060795833619"/>
          <c:y val="9.2347004179022862E-2"/>
          <c:w val="0.69609121100893001"/>
          <c:h val="0.90765299582097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explosion val="25"/>
          <c:dPt>
            <c:idx val="0"/>
            <c:bubble3D val="0"/>
            <c:spPr>
              <a:solidFill>
                <a:srgbClr val="92D050"/>
              </a:solidFill>
              <a:effectLst>
                <a:outerShdw blurRad="114300" dist="711200" dir="5400000" algn="ctr" rotWithShape="0">
                  <a:srgbClr val="000000">
                    <a:alpha val="8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EE-45D1-B254-E8528B17693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EE-45D1-B254-E8528B176930}"/>
              </c:ext>
            </c:extLst>
          </c:dPt>
          <c:dLbls>
            <c:dLbl>
              <c:idx val="0"/>
              <c:layout>
                <c:manualLayout>
                  <c:x val="-2.6949540665923789E-2"/>
                  <c:y val="0.344249084359640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/>
                      <a:t>99</a:t>
                    </a:r>
                    <a:r>
                      <a:rPr lang="en-US" sz="1400" b="1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9EE-45D1-B254-E8528B176930}"/>
                </c:ext>
              </c:extLst>
            </c:dLbl>
            <c:dLbl>
              <c:idx val="1"/>
              <c:layout>
                <c:manualLayout>
                  <c:x val="4.3129107553313922E-2"/>
                  <c:y val="-0.5818530417972658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sz="1400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9EE-45D1-B254-E8528B176930}"/>
                </c:ext>
              </c:extLst>
            </c:dLbl>
            <c:spPr>
              <a:solidFill>
                <a:schemeClr val="bg2">
                  <a:lumMod val="90000"/>
                </a:schemeClr>
              </a:solidFill>
              <a:effectLst>
                <a:outerShdw blurRad="38100" dist="38100" dir="5400000" algn="ctr" rotWithShape="0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Жилищное хозяйство 2177 77944 тыс.рублей</c:v>
                </c:pt>
                <c:pt idx="1">
                  <c:v>Благоустройство 117856,20251 тыс.рублей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2177.7794399999998</c:v>
                </c:pt>
                <c:pt idx="1">
                  <c:v>117856.20251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EE-45D1-B254-E8528B176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717">
          <a:noFill/>
        </a:ln>
      </c:spPr>
    </c:plotArea>
    <c:legend>
      <c:legendPos val="r"/>
      <c:layout>
        <c:manualLayout>
          <c:xMode val="edge"/>
          <c:yMode val="edge"/>
          <c:x val="0.15976649843652754"/>
          <c:y val="0"/>
          <c:w val="0.78423621755080075"/>
          <c:h val="0.16100801930427933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168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184907347189572"/>
          <c:y val="0.39785405630981391"/>
          <c:w val="0.64707983958061921"/>
          <c:h val="0.47697142960119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.2</c:v>
                </c:pt>
              </c:strCache>
            </c:strRef>
          </c:tx>
          <c:spPr>
            <a:effectLst>
              <a:outerShdw blurRad="63500" dist="838200" dir="6600000" algn="ctr" rotWithShape="0">
                <a:srgbClr val="000000">
                  <a:alpha val="22000"/>
                </a:srgbClr>
              </a:outerShdw>
            </a:effectLst>
          </c:spPr>
          <c:explosion val="31"/>
          <c:dPt>
            <c:idx val="0"/>
            <c:bubble3D val="0"/>
            <c:spPr>
              <a:solidFill>
                <a:srgbClr val="FFFF00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996-4194-AF9A-2951D6BAB8ED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96-4194-AF9A-2951D6BAB8ED}"/>
              </c:ext>
            </c:extLst>
          </c:dPt>
          <c:dPt>
            <c:idx val="2"/>
            <c:bubble3D val="0"/>
            <c:spPr>
              <a:solidFill>
                <a:srgbClr val="F27477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996-4194-AF9A-2951D6BAB8ED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96-4194-AF9A-2951D6BAB8ED}"/>
              </c:ext>
            </c:extLst>
          </c:dPt>
          <c:dLbls>
            <c:dLbl>
              <c:idx val="0"/>
              <c:layout>
                <c:manualLayout>
                  <c:x val="-9.4711477998383226E-2"/>
                  <c:y val="-0.1345955920094974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74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996-4194-AF9A-2951D6BAB8ED}"/>
                </c:ext>
              </c:extLst>
            </c:dLbl>
            <c:dLbl>
              <c:idx val="2"/>
              <c:layout>
                <c:manualLayout>
                  <c:x val="6.3938591033417494E-2"/>
                  <c:y val="3.742938696781946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9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996-4194-AF9A-2951D6BAB8E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7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996-4194-AF9A-2951D6BAB8ED}"/>
                </c:ext>
              </c:extLst>
            </c:dLbl>
            <c:spPr>
              <a:effectLst>
                <a:outerShdw blurRad="127000" dist="25400" dir="6120000" algn="ctr" rotWithShape="0">
                  <a:srgbClr val="000000">
                    <a:alpha val="94000"/>
                  </a:srgbClr>
                </a:outerShdw>
              </a:effectLst>
            </c:spPr>
            <c:txPr>
              <a:bodyPr/>
              <a:lstStyle/>
              <a:p>
                <a:pPr>
                  <a:defRPr sz="139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Охрана семьи и детства 30448,042 тыс.рублей</c:v>
                </c:pt>
                <c:pt idx="1">
                  <c:v>Социальное обеспечение населения 4083,195 тыс.рублей</c:v>
                </c:pt>
                <c:pt idx="2">
                  <c:v>Пенсионное обеспечение 3713,181 тыс.рублей</c:v>
                </c:pt>
                <c:pt idx="3">
                  <c:v>Другие вопросы в области социальной политики 2525,200 тыс.рублей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30448.042000000001</c:v>
                </c:pt>
                <c:pt idx="1">
                  <c:v>4083.1950000000002</c:v>
                </c:pt>
                <c:pt idx="2">
                  <c:v>3713.181</c:v>
                </c:pt>
                <c:pt idx="3">
                  <c:v>2525.1999999999998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96-4194-AF9A-2951D6BAB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39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65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4A9F4"/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20650" prst="riblet"/>
              <a:bevelB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20650" prst="riblet"/>
                <a:bevelB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975-40D9-BCDF-64E853B4B9C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20650" prst="riblet"/>
                <a:bevelB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75-40D9-BCDF-64E853B4B9C7}"/>
              </c:ext>
            </c:extLst>
          </c:dPt>
          <c:dLbls>
            <c:dLbl>
              <c:idx val="0"/>
              <c:layout>
                <c:manualLayout>
                  <c:x val="3.6032436061465091E-2"/>
                  <c:y val="-5.5796216401452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75-40D9-BCDF-64E853B4B9C7}"/>
                </c:ext>
              </c:extLst>
            </c:dLbl>
            <c:dLbl>
              <c:idx val="1"/>
              <c:layout>
                <c:manualLayout>
                  <c:x val="6.4479096109990169E-2"/>
                  <c:y val="-5.300640558137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75-40D9-BCDF-64E853B4B9C7}"/>
                </c:ext>
              </c:extLst>
            </c:dLbl>
            <c:dLbl>
              <c:idx val="2"/>
              <c:layout>
                <c:manualLayout>
                  <c:x val="7.1273359408952255E-2"/>
                  <c:y val="-6.8943497697259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75-40D9-BCDF-64E853B4B9C7}"/>
                </c:ext>
              </c:extLst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411</c:v>
                </c:pt>
                <c:pt idx="1">
                  <c:v>459</c:v>
                </c:pt>
                <c:pt idx="2">
                  <c:v>502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975-40D9-BCDF-64E853B4B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126016"/>
        <c:axId val="131127552"/>
        <c:axId val="127096128"/>
      </c:bar3DChart>
      <c:catAx>
        <c:axId val="13112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1127552"/>
        <c:crosses val="autoZero"/>
        <c:auto val="1"/>
        <c:lblAlgn val="ctr"/>
        <c:lblOffset val="100"/>
        <c:noMultiLvlLbl val="0"/>
      </c:catAx>
      <c:valAx>
        <c:axId val="131127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1126016"/>
        <c:crosses val="autoZero"/>
        <c:crossBetween val="between"/>
      </c:valAx>
      <c:serAx>
        <c:axId val="127096128"/>
        <c:scaling>
          <c:orientation val="minMax"/>
        </c:scaling>
        <c:delete val="1"/>
        <c:axPos val="b"/>
        <c:majorTickMark val="out"/>
        <c:minorTickMark val="none"/>
        <c:tickLblPos val="nextTo"/>
        <c:crossAx val="131127552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D3FDE8"/>
    </a:solidFill>
  </c:spPr>
  <c:txPr>
    <a:bodyPr/>
    <a:lstStyle/>
    <a:p>
      <a:pPr>
        <a:defRPr sz="1962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4758220502901353E-2"/>
          <c:y val="0.17639557655902119"/>
          <c:w val="0.96541330206064668"/>
          <c:h val="0.7384536726054553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4A9F4"/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20650" prst="riblet"/>
              <a:bevelB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20650" prst="riblet"/>
                <a:bevelB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975-40D9-BCDF-64E853B4B9C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20650" prst="riblet"/>
                <a:bevelB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75-40D9-BCDF-64E853B4B9C7}"/>
              </c:ext>
            </c:extLst>
          </c:dPt>
          <c:dLbls>
            <c:dLbl>
              <c:idx val="0"/>
              <c:layout>
                <c:manualLayout>
                  <c:x val="3.6032436061465091E-2"/>
                  <c:y val="-5.5796216401452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75-40D9-BCDF-64E853B4B9C7}"/>
                </c:ext>
              </c:extLst>
            </c:dLbl>
            <c:dLbl>
              <c:idx val="1"/>
              <c:layout>
                <c:manualLayout>
                  <c:x val="6.4479096109990169E-2"/>
                  <c:y val="-5.300640558137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75-40D9-BCDF-64E853B4B9C7}"/>
                </c:ext>
              </c:extLst>
            </c:dLbl>
            <c:dLbl>
              <c:idx val="2"/>
              <c:layout>
                <c:manualLayout>
                  <c:x val="7.1273359408952255E-2"/>
                  <c:y val="-6.8943497697259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75-40D9-BCDF-64E853B4B9C7}"/>
                </c:ext>
              </c:extLst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5234</c:v>
                </c:pt>
                <c:pt idx="1">
                  <c:v>3157</c:v>
                </c:pt>
                <c:pt idx="2">
                  <c:v>3154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975-40D9-BCDF-64E853B4B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318528"/>
        <c:axId val="131320064"/>
        <c:axId val="127097920"/>
      </c:bar3DChart>
      <c:catAx>
        <c:axId val="1313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1320064"/>
        <c:crosses val="autoZero"/>
        <c:auto val="1"/>
        <c:lblAlgn val="ctr"/>
        <c:lblOffset val="100"/>
        <c:noMultiLvlLbl val="0"/>
      </c:catAx>
      <c:valAx>
        <c:axId val="131320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1318528"/>
        <c:crosses val="autoZero"/>
        <c:crossBetween val="between"/>
      </c:valAx>
      <c:serAx>
        <c:axId val="127097920"/>
        <c:scaling>
          <c:orientation val="minMax"/>
        </c:scaling>
        <c:delete val="1"/>
        <c:axPos val="b"/>
        <c:majorTickMark val="out"/>
        <c:minorTickMark val="none"/>
        <c:tickLblPos val="nextTo"/>
        <c:crossAx val="131320064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D3FDE8"/>
    </a:solidFill>
  </c:spPr>
  <c:txPr>
    <a:bodyPr/>
    <a:lstStyle/>
    <a:p>
      <a:pPr>
        <a:defRPr sz="1962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021276595744681E-2"/>
          <c:y val="2.6220964083097743E-2"/>
          <c:w val="0.96541330206064668"/>
          <c:h val="0.8767096650436071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4A9F4"/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20650" prst="riblet"/>
              <a:bevelB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20650" prst="riblet"/>
                <a:bevelB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975-40D9-BCDF-64E853B4B9C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20650" prst="riblet"/>
                <a:bevelB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75-40D9-BCDF-64E853B4B9C7}"/>
              </c:ext>
            </c:extLst>
          </c:dPt>
          <c:dLbls>
            <c:dLbl>
              <c:idx val="0"/>
              <c:layout>
                <c:manualLayout>
                  <c:x val="3.6032436061465091E-2"/>
                  <c:y val="-5.5796216401452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75-40D9-BCDF-64E853B4B9C7}"/>
                </c:ext>
              </c:extLst>
            </c:dLbl>
            <c:dLbl>
              <c:idx val="1"/>
              <c:layout>
                <c:manualLayout>
                  <c:x val="6.4479096109990169E-2"/>
                  <c:y val="-5.300640558137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75-40D9-BCDF-64E853B4B9C7}"/>
                </c:ext>
              </c:extLst>
            </c:dLbl>
            <c:dLbl>
              <c:idx val="2"/>
              <c:layout>
                <c:manualLayout>
                  <c:x val="7.1273359408952255E-2"/>
                  <c:y val="-6.8943497697259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75-40D9-BCDF-64E853B4B9C7}"/>
                </c:ext>
              </c:extLst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22208</c:v>
                </c:pt>
                <c:pt idx="1">
                  <c:v>16578</c:v>
                </c:pt>
                <c:pt idx="2">
                  <c:v>86482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975-40D9-BCDF-64E853B4B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261568"/>
        <c:axId val="131263104"/>
        <c:axId val="131233088"/>
      </c:bar3DChart>
      <c:catAx>
        <c:axId val="13126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1263104"/>
        <c:crosses val="autoZero"/>
        <c:auto val="1"/>
        <c:lblAlgn val="ctr"/>
        <c:lblOffset val="100"/>
        <c:noMultiLvlLbl val="0"/>
      </c:catAx>
      <c:valAx>
        <c:axId val="131263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1261568"/>
        <c:crosses val="autoZero"/>
        <c:crossBetween val="between"/>
      </c:valAx>
      <c:serAx>
        <c:axId val="131233088"/>
        <c:scaling>
          <c:orientation val="minMax"/>
        </c:scaling>
        <c:delete val="1"/>
        <c:axPos val="b"/>
        <c:majorTickMark val="out"/>
        <c:minorTickMark val="none"/>
        <c:tickLblPos val="nextTo"/>
        <c:crossAx val="131263104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D3FDE8"/>
    </a:solidFill>
  </c:spPr>
  <c:txPr>
    <a:bodyPr/>
    <a:lstStyle/>
    <a:p>
      <a:pPr>
        <a:defRPr sz="1962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4A9F4"/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20650" prst="riblet"/>
              <a:bevelB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20650" prst="riblet"/>
                <a:bevelB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975-40D9-BCDF-64E853B4B9C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20650" prst="riblet"/>
                <a:bevelB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75-40D9-BCDF-64E853B4B9C7}"/>
              </c:ext>
            </c:extLst>
          </c:dPt>
          <c:dLbls>
            <c:dLbl>
              <c:idx val="0"/>
              <c:layout>
                <c:manualLayout>
                  <c:x val="3.6032436061465091E-2"/>
                  <c:y val="-5.5796216401452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75-40D9-BCDF-64E853B4B9C7}"/>
                </c:ext>
              </c:extLst>
            </c:dLbl>
            <c:dLbl>
              <c:idx val="1"/>
              <c:layout>
                <c:manualLayout>
                  <c:x val="6.4479096109990169E-2"/>
                  <c:y val="-5.300640558137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75-40D9-BCDF-64E853B4B9C7}"/>
                </c:ext>
              </c:extLst>
            </c:dLbl>
            <c:dLbl>
              <c:idx val="2"/>
              <c:layout>
                <c:manualLayout>
                  <c:x val="7.1273359408952255E-2"/>
                  <c:y val="-6.8943497697259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75-40D9-BCDF-64E853B4B9C7}"/>
                </c:ext>
              </c:extLst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53885</c:v>
                </c:pt>
                <c:pt idx="1">
                  <c:v>39621</c:v>
                </c:pt>
                <c:pt idx="2">
                  <c:v>121924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975-40D9-BCDF-64E853B4B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049152"/>
        <c:axId val="134059136"/>
        <c:axId val="131234880"/>
      </c:bar3DChart>
      <c:catAx>
        <c:axId val="13404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059136"/>
        <c:crosses val="autoZero"/>
        <c:auto val="1"/>
        <c:lblAlgn val="ctr"/>
        <c:lblOffset val="100"/>
        <c:noMultiLvlLbl val="0"/>
      </c:catAx>
      <c:valAx>
        <c:axId val="134059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4049152"/>
        <c:crosses val="autoZero"/>
        <c:crossBetween val="between"/>
      </c:valAx>
      <c:serAx>
        <c:axId val="131234880"/>
        <c:scaling>
          <c:orientation val="minMax"/>
        </c:scaling>
        <c:delete val="1"/>
        <c:axPos val="b"/>
        <c:majorTickMark val="out"/>
        <c:minorTickMark val="none"/>
        <c:tickLblPos val="nextTo"/>
        <c:crossAx val="134059136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D3FDE8"/>
    </a:solidFill>
  </c:spPr>
  <c:txPr>
    <a:bodyPr/>
    <a:lstStyle/>
    <a:p>
      <a:pPr>
        <a:defRPr sz="1962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032565314961898E-3"/>
          <c:y val="0.12241843145154459"/>
          <c:w val="0.47732468611573786"/>
          <c:h val="0.72323585834530357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explosion val="24"/>
            <c:spPr>
              <a:solidFill>
                <a:srgbClr val="00C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E04-4E78-80AE-1AFFC1D25395}"/>
              </c:ext>
            </c:extLst>
          </c:dPt>
          <c:dPt>
            <c:idx val="1"/>
            <c:bubble3D val="0"/>
            <c:explosion val="5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04-4E78-80AE-1AFFC1D25395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E04-4E78-80AE-1AFFC1D25395}"/>
              </c:ext>
            </c:extLst>
          </c:dPt>
          <c:dPt>
            <c:idx val="8"/>
            <c:bubble3D val="0"/>
            <c:spPr>
              <a:solidFill>
                <a:srgbClr val="FF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04-4E78-80AE-1AFFC1D25395}"/>
              </c:ext>
            </c:extLst>
          </c:dPt>
          <c:cat>
            <c:strRef>
              <c:f>Лист1!$A$2:$A$8</c:f>
              <c:strCache>
                <c:ptCount val="7"/>
                <c:pt idx="0">
                  <c:v>Создание условий для организации досуга и обеспечения жителей муниципального образования город Юрьев-Польский услугами организаций культуры (38415,5 тыс.рублей)</c:v>
                </c:pt>
                <c:pt idx="1">
                  <c:v>Организация библиотечного обслуживания населения, комплектование и обеспечение сохранности библиотечных фондов библиотек поселения (21404,9 тыс.рублей)</c:v>
                </c:pt>
                <c:pt idx="2">
                  <c:v>Организация и осуществление мероприятий по гражданской обороне, защите населения и территории муниципального образования город Юрьев-Польский от чрезвычайных ситуаций природного и техногенного характера  (2649,0тыс.рублей)</c:v>
                </c:pt>
                <c:pt idx="3">
                  <c:v>Организация в границах муниципального образования город Юрьев-Польский электро-, тепло-, газо- и водоснабжения населения, водоотведения, снабжения населения топливом (386,73428 тыс.рублей)</c:v>
                </c:pt>
                <c:pt idx="4">
                  <c:v>Обеспечение граждан, проживающих в поселении и нуждающихся в улучшении жилищных условий, жилыми помещениями (3161,8 тыс.рублей)</c:v>
                </c:pt>
                <c:pt idx="5">
                  <c:v>Организация разработки генеральных планов муниципального образования город Юрьев-Польский, правил землепользования и застройки, утверждение подготовленной на основе генеральных планов документации по планировке территории (185,7 тыс.руб.)</c:v>
                </c:pt>
                <c:pt idx="6">
                  <c:v>Организация и осуществление мероприятий по работе с детьми и молодежью поселения (70,0 тыс.рублей)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38415.5</c:v>
                </c:pt>
                <c:pt idx="1">
                  <c:v>21404.9</c:v>
                </c:pt>
                <c:pt idx="2">
                  <c:v>2649</c:v>
                </c:pt>
                <c:pt idx="3">
                  <c:v>386.73428000000001</c:v>
                </c:pt>
                <c:pt idx="4">
                  <c:v>3161.8</c:v>
                </c:pt>
                <c:pt idx="5">
                  <c:v>185.7</c:v>
                </c:pt>
                <c:pt idx="6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E04-4E78-80AE-1AFFC1D25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48598202621484221"/>
          <c:y val="1.9070784048315164E-3"/>
          <c:w val="0.4990114607221654"/>
          <c:h val="0.99809298436089067"/>
        </c:manualLayout>
      </c:layout>
      <c:overlay val="0"/>
      <c:spPr>
        <a:solidFill>
          <a:schemeClr val="bg1">
            <a:lumMod val="75000"/>
          </a:schemeClr>
        </a:solidFill>
      </c:spPr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09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763661590537276"/>
          <c:w val="0.47732468611573786"/>
          <c:h val="0.72323585834530357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rgbClr val="00C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E04-4E78-80AE-1AFFC1D2539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04-4E78-80AE-1AFFC1D25395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E04-4E78-80AE-1AFFC1D25395}"/>
              </c:ext>
            </c:extLst>
          </c:dPt>
          <c:dPt>
            <c:idx val="8"/>
            <c:bubble3D val="0"/>
            <c:spPr>
              <a:solidFill>
                <a:srgbClr val="FF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04-4E78-80AE-1AFFC1D25395}"/>
              </c:ext>
            </c:extLst>
          </c:dPt>
          <c:dLbls>
            <c:dLbl>
              <c:idx val="0"/>
              <c:layout>
                <c:manualLayout>
                  <c:x val="-0.10966174846909953"/>
                  <c:y val="-0.1161779739033357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r>
                      <a:rPr lang="ru-RU"/>
                      <a:t>7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E04-4E78-80AE-1AFFC1D25395}"/>
                </c:ext>
              </c:extLst>
            </c:dLbl>
            <c:dLbl>
              <c:idx val="1"/>
              <c:layout>
                <c:manualLayout>
                  <c:x val="2.1808244649173719E-2"/>
                  <c:y val="2.63547692962260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8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E04-4E78-80AE-1AFFC1D25395}"/>
                </c:ext>
              </c:extLst>
            </c:dLbl>
            <c:dLbl>
              <c:idx val="2"/>
              <c:layout>
                <c:manualLayout>
                  <c:x val="8.3023828924805795E-3"/>
                  <c:y val="1.58278094578287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ru-RU" dirty="0"/>
                      <a:t>3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E04-4E78-80AE-1AFFC1D25395}"/>
                </c:ext>
              </c:extLst>
            </c:dLbl>
            <c:dLbl>
              <c:idx val="3"/>
              <c:layout>
                <c:manualLayout>
                  <c:x val="1.5006513062992379E-3"/>
                  <c:y val="-5.58837981170189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"/>
                  <c:y val="-7.54873592517776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04-4E78-80AE-1AFFC1D25395}"/>
                </c:ext>
              </c:extLst>
            </c:dLbl>
            <c:dLbl>
              <c:idx val="5"/>
              <c:layout>
                <c:manualLayout>
                  <c:x val="2.7833300563205071E-2"/>
                  <c:y val="-6.38890091664015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04-4E78-80AE-1AFFC1D25395}"/>
                </c:ext>
              </c:extLst>
            </c:dLbl>
            <c:dLbl>
              <c:idx val="6"/>
              <c:layout>
                <c:manualLayout>
                  <c:x val="3.3383701650669201E-2"/>
                  <c:y val="-3.08754675919040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04-4E78-80AE-1AFFC1D2539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E04-4E78-80AE-1AFFC1D25395}"/>
                </c:ext>
              </c:extLst>
            </c:dLbl>
            <c:dLbl>
              <c:idx val="8"/>
              <c:layout>
                <c:manualLayout>
                  <c:x val="6.1679368242342658E-2"/>
                  <c:y val="-3.019434126725643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E04-4E78-80AE-1AFFC1D253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(36241,988 тыс.рублей)</c:v>
                </c:pt>
                <c:pt idx="1">
                  <c:v>Акцизы по подакцизным товарам (4326,963 тыс.рублей)</c:v>
                </c:pt>
                <c:pt idx="2">
                  <c:v>Земельный налог с юридических лиц (7591,234 тыс.рублей)</c:v>
                </c:pt>
                <c:pt idx="3">
                  <c:v>Единый сельскохозяйственный налог (232,087 тыс.рублей)</c:v>
                </c:pt>
                <c:pt idx="4">
                  <c:v>Налог на имущество физических лиц (6881,544 тыс.рублей)</c:v>
                </c:pt>
                <c:pt idx="5">
                  <c:v>Транспортный налог (7941,904 тыс.руб.)</c:v>
                </c:pt>
                <c:pt idx="6">
                  <c:v>Земельный налог с физических лиц  (6353,314 тыс.рублей)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36241.988189999996</c:v>
                </c:pt>
                <c:pt idx="1">
                  <c:v>4326.9634299999998</c:v>
                </c:pt>
                <c:pt idx="2">
                  <c:v>7591.2341699999997</c:v>
                </c:pt>
                <c:pt idx="3">
                  <c:v>232.08750000000001</c:v>
                </c:pt>
                <c:pt idx="4">
                  <c:v>6881.5445900000004</c:v>
                </c:pt>
                <c:pt idx="5">
                  <c:v>7941.9042200000004</c:v>
                </c:pt>
                <c:pt idx="6">
                  <c:v>6353.3143099999998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E04-4E78-80AE-1AFFC1D25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49198463144003918"/>
          <c:y val="1.9070784048315164E-3"/>
          <c:w val="0.4990114607221654"/>
          <c:h val="0.99809298436089067"/>
        </c:manualLayout>
      </c:layout>
      <c:overlay val="0"/>
      <c:spPr>
        <a:solidFill>
          <a:schemeClr val="bg1">
            <a:lumMod val="75000"/>
          </a:schemeClr>
        </a:solidFill>
      </c:spPr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09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37045015788966279"/>
          <c:y val="2.6945303348759452E-2"/>
        </c:manualLayout>
      </c:layout>
      <c:overlay val="0"/>
    </c:title>
    <c:autoTitleDeleted val="0"/>
    <c:view3D>
      <c:rotX val="50"/>
      <c:rotY val="10"/>
      <c:rAngAx val="0"/>
      <c:perspective val="1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37955570264347E-2"/>
          <c:y val="0.29177269428151997"/>
          <c:w val="0.87741143700271662"/>
          <c:h val="0.595546946260032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explosion val="74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A82-4AD0-9425-9FDD95DFDFB1}"/>
              </c:ext>
            </c:extLst>
          </c:dPt>
          <c:dPt>
            <c:idx val="1"/>
            <c:bubble3D val="0"/>
            <c:explosion val="23"/>
            <c:spPr>
              <a:solidFill>
                <a:srgbClr val="92D05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82-4AD0-9425-9FDD95DFDFB1}"/>
              </c:ext>
            </c:extLst>
          </c:dPt>
          <c:dLbls>
            <c:dLbl>
              <c:idx val="0"/>
              <c:layout>
                <c:manualLayout>
                  <c:x val="-0.22952295260552408"/>
                  <c:y val="-8.36149217187824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 148793,81481 тыс.рублей)</c:v>
                </c:pt>
                <c:pt idx="1">
                  <c:v>непрограмные расходы    53189,82699 (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148793.81481000001</c:v>
                </c:pt>
                <c:pt idx="1">
                  <c:v>53189.826990000001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82-4AD0-9425-9FDD95DFD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7338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3781629641887034E-3"/>
          <c:y val="7.314714392321689E-2"/>
          <c:w val="0.98039598250653093"/>
          <c:h val="0.2720679044789960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092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50"/>
      <c:rotY val="150"/>
      <c:rAngAx val="0"/>
      <c:perspective val="1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2BF-4E9B-878A-B075B3A1A62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BF-4E9B-878A-B075B3A1A620}"/>
              </c:ext>
            </c:extLst>
          </c:dPt>
          <c:dLbls>
            <c:dLbl>
              <c:idx val="0"/>
              <c:layout>
                <c:manualLayout>
                  <c:x val="0.26633575437547863"/>
                  <c:y val="2.67518298695683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763271432429206"/>
                  <c:y val="-3.02457297858904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 (126214,65697 тыс.рублей)</c:v>
                </c:pt>
                <c:pt idx="1">
                  <c:v>непрограмные расходы (57675,68044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126214.65697</c:v>
                </c:pt>
                <c:pt idx="1">
                  <c:v>57675.680439999996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BF-4E9B-878A-B075B3A1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172">
          <a:noFill/>
        </a:ln>
      </c:spPr>
    </c:plotArea>
    <c:legend>
      <c:legendPos val="t"/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EE2F7"/>
    </a:solidFill>
  </c:spPr>
  <c:txPr>
    <a:bodyPr/>
    <a:lstStyle/>
    <a:p>
      <a:pPr>
        <a:defRPr sz="1145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339174530826388"/>
          <c:y val="1.4684794357955567E-2"/>
        </c:manualLayout>
      </c:layout>
      <c:overlay val="0"/>
    </c:title>
    <c:autoTitleDeleted val="0"/>
    <c:view3D>
      <c:rotX val="50"/>
      <c:rotY val="150"/>
      <c:rAngAx val="0"/>
      <c:perspective val="1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7365322991977"/>
          <c:y val="0.34512427248117716"/>
          <c:w val="0.76506440321575464"/>
          <c:h val="0.598490549602517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2023год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6803089371265967"/>
                  <c:y val="6.23591141407439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 (246980,08377 тыс.рублей)</c:v>
                </c:pt>
                <c:pt idx="1">
                  <c:v>непрограмные расходы (41754,54561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246980.08377</c:v>
                </c:pt>
                <c:pt idx="1">
                  <c:v>41754.545610000001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04-441A-B98F-BE6C92265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468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ECFF"/>
    </a:solidFill>
  </c:spPr>
  <c:txPr>
    <a:bodyPr/>
    <a:lstStyle/>
    <a:p>
      <a:pPr>
        <a:defRPr sz="1166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624134707866538"/>
          <c:y val="6.0044276687122866E-2"/>
          <c:w val="0.64081966250784583"/>
          <c:h val="0.7216118358452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68588.822050000002</c:v>
                </c:pt>
                <c:pt idx="1">
                  <c:v>68224.709690000003</c:v>
                </c:pt>
                <c:pt idx="2">
                  <c:v>69569.036410000001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64-4089-815F-D255095424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14827.029350000001</c:v>
                </c:pt>
                <c:pt idx="1">
                  <c:v>15555.804959999999</c:v>
                </c:pt>
                <c:pt idx="2">
                  <c:v>14409.160830000001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64-4089-815F-D255095424E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96592.693939999997</c:v>
                </c:pt>
                <c:pt idx="1">
                  <c:v>120002.93119</c:v>
                </c:pt>
                <c:pt idx="2">
                  <c:v>203841.26597000001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64-4089-815F-D25509542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45501824"/>
        <c:axId val="45511808"/>
        <c:axId val="0"/>
      </c:bar3DChart>
      <c:dateAx>
        <c:axId val="4550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/>
          <a:lstStyle/>
          <a:p>
            <a:pPr>
              <a:defRPr sz="1795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5511808"/>
        <c:crosses val="autoZero"/>
        <c:auto val="0"/>
        <c:lblOffset val="100"/>
        <c:baseTimeUnit val="days"/>
      </c:dateAx>
      <c:valAx>
        <c:axId val="45511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55018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chemeClr val="accent1"/>
            </a:solidFill>
          </a:ln>
        </c:spPr>
        <c:txPr>
          <a:bodyPr/>
          <a:lstStyle/>
          <a:p>
            <a:pPr rtl="0"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484346848372371"/>
          <c:y val="5.3293269085949009E-2"/>
          <c:w val="0.64081966250784583"/>
          <c:h val="0.7216118358452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2023 год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69569.036410000001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64-4089-815F-D255095424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2023 год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14409.160830000001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64-4089-815F-D255095424E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2023 год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203841.26597000001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64-4089-815F-D25509542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45598976"/>
        <c:axId val="45600768"/>
        <c:axId val="0"/>
      </c:bar3DChart>
      <c:dateAx>
        <c:axId val="4559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/>
          <a:lstStyle/>
          <a:p>
            <a:pPr>
              <a:defRPr sz="1795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5600768"/>
        <c:crosses val="autoZero"/>
        <c:auto val="0"/>
        <c:lblOffset val="100"/>
        <c:baseTimeUnit val="days"/>
      </c:dateAx>
      <c:valAx>
        <c:axId val="45600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55989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chemeClr val="accent1"/>
            </a:solidFill>
          </a:ln>
        </c:spPr>
        <c:txPr>
          <a:bodyPr/>
          <a:lstStyle/>
          <a:p>
            <a:pPr rtl="0"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372609156889713E-3"/>
          <c:y val="0.10580900530313782"/>
          <c:w val="0.4953324630596776"/>
          <c:h val="0.751926691580622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C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2F6-4B44-AE2A-1477297FA879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F6-4B44-AE2A-1477297FA879}"/>
              </c:ext>
            </c:extLst>
          </c:dPt>
          <c:dPt>
            <c:idx val="4"/>
            <c:bubble3D val="0"/>
            <c:explosion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2F6-4B44-AE2A-1477297FA879}"/>
              </c:ext>
            </c:extLst>
          </c:dPt>
          <c:dPt>
            <c:idx val="9"/>
            <c:bubble3D val="0"/>
            <c:explosion val="3"/>
          </c:dPt>
          <c:dLbls>
            <c:dLbl>
              <c:idx val="0"/>
              <c:layout>
                <c:manualLayout>
                  <c:x val="-3.7849107733675044E-2"/>
                  <c:y val="0.280806051684974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2F6-4B44-AE2A-1477297FA879}"/>
                </c:ext>
              </c:extLst>
            </c:dLbl>
            <c:dLbl>
              <c:idx val="1"/>
              <c:layout>
                <c:manualLayout>
                  <c:x val="-0.157883465618191"/>
                  <c:y val="-2.36047962300686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2F6-4B44-AE2A-1477297FA87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2F6-4B44-AE2A-1477297FA8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0,6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2F6-4B44-AE2A-1477297FA879}"/>
                </c:ext>
              </c:extLst>
            </c:dLbl>
            <c:dLbl>
              <c:idx val="4"/>
              <c:layout>
                <c:manualLayout>
                  <c:x val="-6.0130849388992116E-2"/>
                  <c:y val="1.67631762949665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2F6-4B44-AE2A-1477297FA87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F6-4B44-AE2A-1477297FA879}"/>
                </c:ext>
              </c:extLst>
            </c:dLbl>
            <c:dLbl>
              <c:idx val="6"/>
              <c:layout>
                <c:manualLayout>
                  <c:x val="0.10078624004070662"/>
                  <c:y val="1.81229552231486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9.7586662045157743E-2"/>
                  <c:y val="7.18661739759118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2F6-4B44-AE2A-1477297FA879}"/>
                </c:ext>
              </c:extLst>
            </c:dLbl>
            <c:dLbl>
              <c:idx val="8"/>
              <c:layout>
                <c:manualLayout>
                  <c:x val="0.13984534283776986"/>
                  <c:y val="1.808691736630883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2F6-4B44-AE2A-1477297FA879}"/>
                </c:ext>
              </c:extLst>
            </c:dLbl>
            <c:dLbl>
              <c:idx val="9"/>
              <c:layout>
                <c:manualLayout>
                  <c:x val="1.1950335117749279E-2"/>
                  <c:y val="6.0883544222908636E-3"/>
                </c:manualLayout>
              </c:layout>
              <c:tx>
                <c:rich>
                  <a:bodyPr/>
                  <a:lstStyle/>
                  <a:p>
                    <a:r>
                      <a:rPr lang="en-US" i="1" dirty="0"/>
                      <a:t>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9"/>
                <c:pt idx="0">
                  <c:v>Доходы от сдачи в аренду имущества (1097,60295 тыс рублей)</c:v>
                </c:pt>
                <c:pt idx="1">
                  <c:v>Доходы от сдачи в аренду имущества поселения (208,70526 тыс.рублей)</c:v>
                </c:pt>
                <c:pt idx="2">
                  <c:v>Доходы от продажи имущества  (1065,78029 тыс.рублей)</c:v>
                </c:pt>
                <c:pt idx="3">
                  <c:v>Штрафы (91,41587 тыс. рублей)</c:v>
                </c:pt>
                <c:pt idx="4">
                  <c:v>Доходы от использования имущества НТО  (921,89041 тыс. рублей)</c:v>
                </c:pt>
                <c:pt idx="5">
                  <c:v>Доходы от оказания платных услуг (5879,654 тыс. рублей)</c:v>
                </c:pt>
                <c:pt idx="6">
                  <c:v>Прочие поступления от использования имущества (4577,56624 тыс. рублей)</c:v>
                </c:pt>
                <c:pt idx="7">
                  <c:v>Доходы от компенсации затрат (292,90948)</c:v>
                </c:pt>
                <c:pt idx="8">
                  <c:v>Плата за увеличение площади (273,63633)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9"/>
                <c:pt idx="0">
                  <c:v>1097.60295</c:v>
                </c:pt>
                <c:pt idx="1">
                  <c:v>208.70526000000001</c:v>
                </c:pt>
                <c:pt idx="2">
                  <c:v>1065.7802899999999</c:v>
                </c:pt>
                <c:pt idx="3">
                  <c:v>91.415869999999998</c:v>
                </c:pt>
                <c:pt idx="4">
                  <c:v>921.89040999999997</c:v>
                </c:pt>
                <c:pt idx="5">
                  <c:v>5879.6540000000005</c:v>
                </c:pt>
                <c:pt idx="6">
                  <c:v>4577.5662400000001</c:v>
                </c:pt>
                <c:pt idx="7">
                  <c:v>292.90947999999997</c:v>
                </c:pt>
                <c:pt idx="8">
                  <c:v>273.63632999999999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F6-4B44-AE2A-1477297FA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52606069434608849"/>
          <c:y val="1.9070156391094027E-3"/>
          <c:w val="0.4724696146063348"/>
          <c:h val="0.99809296578185158"/>
        </c:manualLayout>
      </c:layout>
      <c:overlay val="0"/>
      <c:spPr>
        <a:solidFill>
          <a:schemeClr val="accent2">
            <a:lumMod val="40000"/>
            <a:lumOff val="60000"/>
          </a:schemeClr>
        </a:solidFill>
      </c:spPr>
      <c:txPr>
        <a:bodyPr/>
        <a:lstStyle/>
        <a:p>
          <a:pPr>
            <a:defRPr sz="1329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09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74230115817322"/>
          <c:y val="5.0824524725972528E-2"/>
          <c:w val="0.87871060920979582"/>
          <c:h val="0.60053730876691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EF6-45CE-BD33-65212F0B1170}"/>
              </c:ext>
            </c:extLst>
          </c:dPt>
          <c:dPt>
            <c:idx val="2"/>
            <c:bubble3D val="0"/>
            <c:spPr>
              <a:solidFill>
                <a:srgbClr val="FF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F6-45CE-BD33-65212F0B1170}"/>
              </c:ext>
            </c:extLst>
          </c:dPt>
          <c:dPt>
            <c:idx val="3"/>
            <c:bubble3D val="0"/>
            <c:spPr>
              <a:solidFill>
                <a:srgbClr val="FF5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EF6-45CE-BD33-65212F0B1170}"/>
              </c:ext>
            </c:extLst>
          </c:dPt>
          <c:dLbls>
            <c:dLbl>
              <c:idx val="1"/>
              <c:layout>
                <c:manualLayout>
                  <c:x val="-0.10159798522639038"/>
                  <c:y val="3.4504992086907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4054502871373992"/>
                  <c:y val="-0.207504151931380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7635696206170769E-3"/>
                  <c:y val="6.6997518610421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EF6-45CE-BD33-65212F0B117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F6-45CE-BD33-65212F0B117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F6-45CE-BD33-65212F0B1170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F6-45CE-BD33-65212F0B11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(16897,08299 тыс.рублей)</c:v>
                </c:pt>
                <c:pt idx="1">
                  <c:v>Субсидии (41710,85406 тыс. рублей)</c:v>
                </c:pt>
                <c:pt idx="2">
                  <c:v>Иные межбюджетные трансферты (142286,09961 тыс. рублей)</c:v>
                </c:pt>
                <c:pt idx="3">
                  <c:v>Прочие безвозмездные поступления (2947,22931 тыс. рублей)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16897.082989999999</c:v>
                </c:pt>
                <c:pt idx="1">
                  <c:v>41710.854059999998</c:v>
                </c:pt>
                <c:pt idx="2">
                  <c:v>142286.09961</c:v>
                </c:pt>
                <c:pt idx="3">
                  <c:v>2947.2293100000002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EF6-45CE-BD33-65212F0B1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delete val="1"/>
      </c:legendEntry>
      <c:layout>
        <c:manualLayout>
          <c:xMode val="edge"/>
          <c:yMode val="edge"/>
          <c:x val="2.0696892006565507E-2"/>
          <c:y val="0.57409780973408098"/>
          <c:w val="0.83483904542376974"/>
          <c:h val="0.42590219026591897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T h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155387719121552"/>
          <c:y val="3.9914080076956911E-2"/>
          <c:w val="0.88884202755905561"/>
          <c:h val="0.8409714566929290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432-4C56-9BA1-D8894C123CE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32-4C56-9BA1-D8894C123CEA}"/>
              </c:ext>
            </c:extLst>
          </c:dPt>
          <c:dLbls>
            <c:dLbl>
              <c:idx val="0"/>
              <c:layout>
                <c:manualLayout>
                  <c:x val="4.9449334289959155E-3"/>
                  <c:y val="-3.7675502577361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32-4C56-9BA1-D8894C123CEA}"/>
                </c:ext>
              </c:extLst>
            </c:dLbl>
            <c:dLbl>
              <c:idx val="1"/>
              <c:layout>
                <c:manualLayout>
                  <c:x val="1.813142257298514E-2"/>
                  <c:y val="-7.7862705326544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32-4C56-9BA1-D8894C123CEA}"/>
                </c:ext>
              </c:extLst>
            </c:dLbl>
            <c:dLbl>
              <c:idx val="2"/>
              <c:layout>
                <c:manualLayout>
                  <c:x val="5.769089000495272E-2"/>
                  <c:y val="-3.7675502577361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32-4C56-9BA1-D8894C123C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183890.33741000001</c:v>
                </c:pt>
                <c:pt idx="1">
                  <c:v>201983.64180000001</c:v>
                </c:pt>
                <c:pt idx="2">
                  <c:v>288734.62938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32-4C56-9BA1-D8894C123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0687232"/>
        <c:axId val="120689024"/>
        <c:axId val="120651776"/>
      </c:bar3DChart>
      <c:catAx>
        <c:axId val="120687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689024"/>
        <c:crosses val="autoZero"/>
        <c:auto val="1"/>
        <c:lblAlgn val="ctr"/>
        <c:lblOffset val="100"/>
        <c:noMultiLvlLbl val="0"/>
      </c:catAx>
      <c:valAx>
        <c:axId val="120689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687232"/>
        <c:crosses val="autoZero"/>
        <c:crossBetween val="between"/>
      </c:valAx>
      <c:serAx>
        <c:axId val="120651776"/>
        <c:scaling>
          <c:orientation val="minMax"/>
        </c:scaling>
        <c:delete val="1"/>
        <c:axPos val="b"/>
        <c:majorTickMark val="out"/>
        <c:minorTickMark val="none"/>
        <c:tickLblPos val="nextTo"/>
        <c:crossAx val="12068902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83128063192676"/>
          <c:y val="6.2716865315945933E-2"/>
          <c:w val="0.81280263455726043"/>
          <c:h val="0.364449694866071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Культура</c:v>
                </c:pt>
                <c:pt idx="2">
                  <c:v>Общегосударственные вопросы</c:v>
                </c:pt>
                <c:pt idx="3">
                  <c:v>Социальная политика </c:v>
                </c:pt>
                <c:pt idx="4">
                  <c:v>Национальная экономика </c:v>
                </c:pt>
                <c:pt idx="5">
                  <c:v>ЖКХ</c:v>
                </c:pt>
                <c:pt idx="6">
                  <c:v>Национальная безопасность </c:v>
                </c:pt>
                <c:pt idx="7">
                  <c:v>Физическая культура и спорт </c:v>
                </c:pt>
                <c:pt idx="8">
                  <c:v>Охрана окружающей среды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70</c:v>
                </c:pt>
                <c:pt idx="1">
                  <c:v>47027</c:v>
                </c:pt>
                <c:pt idx="2">
                  <c:v>11976</c:v>
                </c:pt>
                <c:pt idx="3">
                  <c:v>5646</c:v>
                </c:pt>
                <c:pt idx="4">
                  <c:v>44029</c:v>
                </c:pt>
                <c:pt idx="5">
                  <c:v>49111</c:v>
                </c:pt>
                <c:pt idx="6">
                  <c:v>2096</c:v>
                </c:pt>
                <c:pt idx="7">
                  <c:v>23931</c:v>
                </c:pt>
                <c:pt idx="8">
                  <c:v>0</c:v>
                </c:pt>
                <c:pt idx="9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B2-4BCC-9785-5A351E05EA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50800" h="19050"/>
            </a:sp3d>
          </c:spPr>
          <c:invertIfNegative val="0"/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Культура</c:v>
                </c:pt>
                <c:pt idx="2">
                  <c:v>Общегосударственные вопросы</c:v>
                </c:pt>
                <c:pt idx="3">
                  <c:v>Социальная политика </c:v>
                </c:pt>
                <c:pt idx="4">
                  <c:v>Национальная экономика </c:v>
                </c:pt>
                <c:pt idx="5">
                  <c:v>ЖКХ</c:v>
                </c:pt>
                <c:pt idx="6">
                  <c:v>Национальная безопасность </c:v>
                </c:pt>
                <c:pt idx="7">
                  <c:v>Физическая культура и спорт </c:v>
                </c:pt>
                <c:pt idx="8">
                  <c:v>Охрана окружающей среды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70</c:v>
                </c:pt>
                <c:pt idx="1">
                  <c:v>55114</c:v>
                </c:pt>
                <c:pt idx="2">
                  <c:v>11562</c:v>
                </c:pt>
                <c:pt idx="3">
                  <c:v>3616</c:v>
                </c:pt>
                <c:pt idx="4">
                  <c:v>49116</c:v>
                </c:pt>
                <c:pt idx="5">
                  <c:v>55967</c:v>
                </c:pt>
                <c:pt idx="6">
                  <c:v>2492</c:v>
                </c:pt>
                <c:pt idx="7">
                  <c:v>23989</c:v>
                </c:pt>
                <c:pt idx="8">
                  <c:v>54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B2-4BCC-9785-5A351E05EAD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Культура</c:v>
                </c:pt>
                <c:pt idx="2">
                  <c:v>Общегосударственные вопросы</c:v>
                </c:pt>
                <c:pt idx="3">
                  <c:v>Социальная политика </c:v>
                </c:pt>
                <c:pt idx="4">
                  <c:v>Национальная экономика </c:v>
                </c:pt>
                <c:pt idx="5">
                  <c:v>ЖКХ</c:v>
                </c:pt>
                <c:pt idx="6">
                  <c:v>Национальная безопасность </c:v>
                </c:pt>
                <c:pt idx="7">
                  <c:v>Физическая культура и спорт </c:v>
                </c:pt>
                <c:pt idx="8">
                  <c:v>Охрана окружающей среды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70</c:v>
                </c:pt>
                <c:pt idx="1">
                  <c:v>66932</c:v>
                </c:pt>
                <c:pt idx="2">
                  <c:v>11819</c:v>
                </c:pt>
                <c:pt idx="3">
                  <c:v>3657</c:v>
                </c:pt>
                <c:pt idx="4">
                  <c:v>57282</c:v>
                </c:pt>
                <c:pt idx="5">
                  <c:v>120034</c:v>
                </c:pt>
                <c:pt idx="6">
                  <c:v>2777</c:v>
                </c:pt>
                <c:pt idx="7">
                  <c:v>26089</c:v>
                </c:pt>
                <c:pt idx="8">
                  <c:v>72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B2-4BCC-9785-5A351E05E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gapDepth val="135"/>
        <c:shape val="cylinder"/>
        <c:axId val="121190656"/>
        <c:axId val="121200640"/>
        <c:axId val="0"/>
      </c:bar3DChart>
      <c:catAx>
        <c:axId val="12119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3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200640"/>
        <c:crosses val="autoZero"/>
        <c:auto val="1"/>
        <c:lblAlgn val="ctr"/>
        <c:lblOffset val="100"/>
        <c:noMultiLvlLbl val="0"/>
      </c:catAx>
      <c:valAx>
        <c:axId val="121200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190656"/>
        <c:crosses val="autoZero"/>
        <c:crossBetween val="between"/>
      </c:valAx>
      <c:spPr>
        <a:noFill/>
        <a:ln w="28241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B h="6350"/>
    </a:sp3d>
  </c:spPr>
  <c:txPr>
    <a:bodyPr/>
    <a:lstStyle/>
    <a:p>
      <a:pPr>
        <a:defRPr sz="1998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9232154289372599"/>
          <c:w val="0.54221018775036178"/>
          <c:h val="0.750977890058845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482600" dist="330200" dir="3480000" sx="109000" sy="109000" rotWithShape="0">
                <a:srgbClr val="000000">
                  <a:alpha val="58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rgbClr val="00B05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55F-4B99-9C9D-D45961A9F31B}"/>
              </c:ext>
            </c:extLst>
          </c:dPt>
          <c:dPt>
            <c:idx val="1"/>
            <c:bubble3D val="0"/>
            <c:spPr>
              <a:solidFill>
                <a:srgbClr val="CCCCFF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5F-4B99-9C9D-D45961A9F31B}"/>
              </c:ext>
            </c:extLst>
          </c:dPt>
          <c:dPt>
            <c:idx val="3"/>
            <c:bubble3D val="0"/>
            <c:spPr>
              <a:solidFill>
                <a:srgbClr val="66FF99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55F-4B99-9C9D-D45961A9F31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5F-4B99-9C9D-D45961A9F31B}"/>
              </c:ext>
            </c:extLst>
          </c:dPt>
          <c:dPt>
            <c:idx val="5"/>
            <c:bubble3D val="0"/>
            <c:spPr>
              <a:solidFill>
                <a:srgbClr val="990099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55F-4B99-9C9D-D45961A9F31B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effectLst>
                <a:outerShdw blurRad="482600" dir="3480000" sx="102000" sy="102000" rotWithShape="0">
                  <a:srgbClr val="000000">
                    <a:alpha val="5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5F-4B99-9C9D-D45961A9F31B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55F-4B99-9C9D-D45961A9F31B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5F-4B99-9C9D-D45961A9F31B}"/>
              </c:ext>
            </c:extLst>
          </c:dPt>
          <c:dPt>
            <c:idx val="9"/>
            <c:bubble3D val="0"/>
            <c:spPr>
              <a:solidFill>
                <a:srgbClr val="FF66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55F-4B99-9C9D-D45961A9F31B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55F-4B99-9C9D-D45961A9F31B}"/>
              </c:ext>
            </c:extLst>
          </c:dPt>
          <c:dPt>
            <c:idx val="11"/>
            <c:bubble3D val="0"/>
            <c:spPr>
              <a:solidFill>
                <a:srgbClr val="66FF33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55F-4B99-9C9D-D45961A9F31B}"/>
              </c:ext>
            </c:extLst>
          </c:dPt>
          <c:dLbls>
            <c:dLbl>
              <c:idx val="0"/>
              <c:layout>
                <c:manualLayout>
                  <c:x val="-0.13714425123660473"/>
                  <c:y val="-1.45048284609953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5F-4B99-9C9D-D45961A9F31B}"/>
                </c:ext>
              </c:extLst>
            </c:dLbl>
            <c:dLbl>
              <c:idx val="1"/>
              <c:layout>
                <c:manualLayout>
                  <c:x val="6.3620888403666809E-2"/>
                  <c:y val="-0.1474159581533380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5855925639039503E-2"/>
                  <c:y val="-6.87326486531764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5F-4B99-9C9D-D45961A9F31B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5F-4B99-9C9D-D45961A9F31B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5F-4B99-9C9D-D45961A9F31B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55F-4B99-9C9D-D45961A9F3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Жилищно-коммунальное хозяйство (120033,91355 тыс.руб.)</c:v>
                </c:pt>
                <c:pt idx="1">
                  <c:v>Культура, кинематография (66931,7346 тыс.руб.)</c:v>
                </c:pt>
                <c:pt idx="2">
                  <c:v>Национальная экономика (57281,91355 тыс.руб.)</c:v>
                </c:pt>
                <c:pt idx="3">
                  <c:v>Социальная политика (3656,75735 тыс.руб.)</c:v>
                </c:pt>
                <c:pt idx="4">
                  <c:v>Общегосударственные вопросы (118198,748 тыс.руб.)</c:v>
                </c:pt>
                <c:pt idx="5">
                  <c:v>Физическая культура и спорт (26088,9,13564 тыс.руб.)</c:v>
                </c:pt>
                <c:pt idx="6">
                  <c:v>Национальная  безопасность и правоохранительная деятельность (2777,276 тыс.руб.)</c:v>
                </c:pt>
                <c:pt idx="7">
                  <c:v>Образование (70,0 тыс.руб.)</c:v>
                </c:pt>
                <c:pt idx="8">
                  <c:v>Охрана окружающей среды  (72,1 тыс.руб.)</c:v>
                </c:pt>
                <c:pt idx="9">
                  <c:v>Обслуживание муниципального долга ( 2,98849 тыс.руб.)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120033.98195</c:v>
                </c:pt>
                <c:pt idx="1">
                  <c:v>66931.734599999996</c:v>
                </c:pt>
                <c:pt idx="2">
                  <c:v>57281.913549999997</c:v>
                </c:pt>
                <c:pt idx="3">
                  <c:v>3656.7573499999999</c:v>
                </c:pt>
                <c:pt idx="4">
                  <c:v>11818.7418</c:v>
                </c:pt>
                <c:pt idx="5">
                  <c:v>26089.13564</c:v>
                </c:pt>
                <c:pt idx="6">
                  <c:v>2777.2759999999998</c:v>
                </c:pt>
                <c:pt idx="7">
                  <c:v>70</c:v>
                </c:pt>
                <c:pt idx="8">
                  <c:v>72.099999999999994</c:v>
                </c:pt>
                <c:pt idx="9">
                  <c:v>2.9884900000000001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55F-4B99-9C9D-D45961A9F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53494879755057734"/>
          <c:y val="1.7489708856366751E-2"/>
          <c:w val="0.46505120244942272"/>
          <c:h val="0.98013569949860591"/>
        </c:manualLayout>
      </c:layout>
      <c:overlay val="0"/>
      <c:spPr>
        <a:solidFill>
          <a:schemeClr val="accent2">
            <a:lumMod val="40000"/>
            <a:lumOff val="60000"/>
          </a:schemeClr>
        </a:solidFill>
      </c:spPr>
      <c:txPr>
        <a:bodyPr/>
        <a:lstStyle/>
        <a:p>
          <a:pPr>
            <a:defRPr sz="1155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>
      <a:gsLst>
        <a:gs pos="72000">
          <a:schemeClr val="accent6">
            <a:lumMod val="60000"/>
            <a:lumOff val="40000"/>
          </a:schemeClr>
        </a:gs>
        <a:gs pos="50000">
          <a:srgbClr val="3891A7">
            <a:tint val="44500"/>
            <a:satMod val="160000"/>
          </a:srgbClr>
        </a:gs>
        <a:gs pos="100000">
          <a:srgbClr val="3891A7">
            <a:tint val="23500"/>
            <a:satMod val="160000"/>
          </a:srgbClr>
        </a:gs>
      </a:gsLst>
      <a:lin ang="2700000" scaled="1"/>
    </a:gradFill>
    <a:effectLst>
      <a:innerShdw blurRad="114300">
        <a:prstClr val="black"/>
      </a:innerShdw>
    </a:effectLst>
    <a:scene3d>
      <a:camera prst="orthographicFront"/>
      <a:lightRig rig="threePt" dir="t"/>
    </a:scene3d>
    <a:sp3d prstMaterial="softEdge">
      <a:bevelT w="0" h="95250"/>
    </a:sp3d>
  </c:spPr>
  <c:txPr>
    <a:bodyPr/>
    <a:lstStyle/>
    <a:p>
      <a:pPr>
        <a:defRPr sz="1733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0.12873</cdr:x>
      <cdr:y>0.79775</cdr:y>
    </cdr:from>
    <cdr:to>
      <cdr:x>0.39479</cdr:x>
      <cdr:y>0.92416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80119" y="4544457"/>
          <a:ext cx="2232248" cy="720080"/>
        </a:xfrm>
        <a:prstGeom xmlns:a="http://schemas.openxmlformats.org/drawingml/2006/main" prst="rect">
          <a:avLst/>
        </a:prstGeom>
        <a:solidFill xmlns:a="http://schemas.openxmlformats.org/drawingml/2006/main">
          <a:srgbClr val="FEE2F7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69569,036</a:t>
          </a:r>
        </a:p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тыс. рублей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0.0798</cdr:x>
      <cdr:y>0.81353</cdr:y>
    </cdr:from>
    <cdr:to>
      <cdr:x>0.96656</cdr:x>
      <cdr:y>0.97226</cdr:y>
    </cdr:to>
    <cdr:sp macro="" textlink="">
      <cdr:nvSpPr>
        <cdr:cNvPr id="2" name="Прямоугольник с двумя скругленными противолежащими углами 1"/>
        <cdr:cNvSpPr/>
      </cdr:nvSpPr>
      <cdr:spPr>
        <a:xfrm xmlns:a="http://schemas.openxmlformats.org/drawingml/2006/main">
          <a:off x="216024" y="4176464"/>
          <a:ext cx="2400425" cy="814884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расходов </a:t>
          </a:r>
        </a:p>
        <a:p xmlns:a="http://schemas.openxmlformats.org/drawingml/2006/main">
          <a:pPr algn="ctr">
            <a:lnSpc>
              <a:spcPts val="2100"/>
            </a:lnSpc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183890,33741тыс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рублей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0.08971</cdr:x>
      <cdr:y>0.81533</cdr:y>
    </cdr:from>
    <cdr:to>
      <cdr:x>0.85757</cdr:x>
      <cdr:y>0.97406</cdr:y>
    </cdr:to>
    <cdr:sp macro="" textlink="">
      <cdr:nvSpPr>
        <cdr:cNvPr id="2" name="Прямоугольник с двумя скругленными противолежащими углами 1"/>
        <cdr:cNvSpPr/>
      </cdr:nvSpPr>
      <cdr:spPr>
        <a:xfrm xmlns:a="http://schemas.openxmlformats.org/drawingml/2006/main">
          <a:off x="227994" y="4230802"/>
          <a:ext cx="1951507" cy="823657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расходов </a:t>
          </a:r>
        </a:p>
        <a:p xmlns:a="http://schemas.openxmlformats.org/drawingml/2006/main">
          <a:pPr algn="ctr">
            <a:lnSpc>
              <a:spcPts val="2100"/>
            </a:lnSpc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288734,62938 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0.0924</cdr:x>
      <cdr:y>0.83943</cdr:y>
    </cdr:from>
    <cdr:to>
      <cdr:x>0.46216</cdr:x>
      <cdr:y>0.96245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91766" y="4518834"/>
          <a:ext cx="3168352" cy="6622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14409,16083 тыс</a:t>
          </a:r>
          <a:r>
            <a: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рублей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0.71527</cdr:x>
      <cdr:y>0.47513</cdr:y>
    </cdr:from>
    <cdr:to>
      <cdr:x>0.98493</cdr:x>
      <cdr:y>0.58768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871596" y="2431742"/>
          <a:ext cx="2213629" cy="57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5875" cap="flat" cmpd="sng" algn="ctr">
          <a:solidFill>
            <a:srgbClr val="3891A7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entury Gothic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entury Gothic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entury Gothic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entury Gothic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entury Gothic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entury Gothic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entury Gothic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entury Gothic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entury Gothic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200894,03666 </a:t>
          </a:r>
          <a:r>
            <a:rPr lang="ru-RU" sz="1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тыс. рублей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0.03446</cdr:x>
      <cdr:y>0.82519</cdr:y>
    </cdr:from>
    <cdr:to>
      <cdr:x>0.43851</cdr:x>
      <cdr:y>0.94636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2501" y="4413349"/>
          <a:ext cx="3312341" cy="6480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288734,62938 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0.34023</cdr:x>
      <cdr:y>0.87631</cdr:y>
    </cdr:from>
    <cdr:to>
      <cdr:x>0.61237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90828" y="4732578"/>
          <a:ext cx="2312209" cy="66802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5875" cap="flat" cmpd="sng" algn="ctr">
          <a:solidFill>
            <a:srgbClr val="3891A7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entury Gothic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entury Gothic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entury Gothic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entury Gothic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entury Gothic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entury Gothic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entury Gothic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entury Gothic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entury Gothic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3656,75735тыс</a:t>
          </a:r>
          <a:r>
            <a:rPr lang="ru-RU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рублей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0.08669</cdr:x>
      <cdr:y>0.84898</cdr:y>
    </cdr:from>
    <cdr:to>
      <cdr:x>0.39844</cdr:x>
      <cdr:y>0.97499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42942" y="4500594"/>
          <a:ext cx="2312209" cy="668022"/>
        </a:xfrm>
        <a:prstGeom xmlns:a="http://schemas.openxmlformats.org/drawingml/2006/main" prst="rect">
          <a:avLst/>
        </a:prstGeom>
        <a:solidFill xmlns:a="http://schemas.openxmlformats.org/drawingml/2006/main">
          <a:srgbClr val="FEB80A">
            <a:lumMod val="20000"/>
            <a:lumOff val="80000"/>
          </a:srgbClr>
        </a:solidFill>
        <a:ln xmlns:a="http://schemas.openxmlformats.org/drawingml/2006/main" w="15875" cap="flat" cmpd="sng" algn="ctr">
          <a:solidFill>
            <a:srgbClr val="3891A7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GB"/>
          </a:defPPr>
          <a:lvl1pPr algn="l" defTabSz="449263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ysClr val="window" lastClr="FFFFFF"/>
              </a:solidFill>
              <a:latin typeface="Century Gothic"/>
            </a:defRPr>
          </a:lvl1pPr>
          <a:lvl2pPr marL="742950" indent="-285750" algn="l" defTabSz="449263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ysClr val="window" lastClr="FFFFFF"/>
              </a:solidFill>
              <a:latin typeface="Century Gothic"/>
            </a:defRPr>
          </a:lvl2pPr>
          <a:lvl3pPr marL="1143000" indent="-228600" algn="l" defTabSz="449263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ysClr val="window" lastClr="FFFFFF"/>
              </a:solidFill>
              <a:latin typeface="Century Gothic"/>
            </a:defRPr>
          </a:lvl3pPr>
          <a:lvl4pPr marL="1600200" indent="-228600" algn="l" defTabSz="449263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ysClr val="window" lastClr="FFFFFF"/>
              </a:solidFill>
              <a:latin typeface="Century Gothic"/>
            </a:defRPr>
          </a:lvl4pPr>
          <a:lvl5pPr marL="2057400" indent="-228600" algn="l" defTabSz="449263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ysClr val="window" lastClr="FFFFFF"/>
              </a:solidFill>
              <a:latin typeface="Century Gothic"/>
            </a:defRPr>
          </a:lvl5pPr>
          <a:lvl6pPr marL="2286000" algn="l" defTabSz="914400" rtl="0" eaLnBrk="1" latinLnBrk="0" hangingPunct="1">
            <a:defRPr sz="2000" kern="1200">
              <a:solidFill>
                <a:sysClr val="window" lastClr="FFFFFF"/>
              </a:solidFill>
              <a:latin typeface="Century Gothic"/>
            </a:defRPr>
          </a:lvl6pPr>
          <a:lvl7pPr marL="2743200" algn="l" defTabSz="914400" rtl="0" eaLnBrk="1" latinLnBrk="0" hangingPunct="1">
            <a:defRPr sz="2000" kern="1200">
              <a:solidFill>
                <a:sysClr val="window" lastClr="FFFFFF"/>
              </a:solidFill>
              <a:latin typeface="Century Gothic"/>
            </a:defRPr>
          </a:lvl7pPr>
          <a:lvl8pPr marL="3200400" algn="l" defTabSz="914400" rtl="0" eaLnBrk="1" latinLnBrk="0" hangingPunct="1">
            <a:defRPr sz="2000" kern="1200">
              <a:solidFill>
                <a:sysClr val="window" lastClr="FFFFFF"/>
              </a:solidFill>
              <a:latin typeface="Century Gothic"/>
            </a:defRPr>
          </a:lvl8pPr>
          <a:lvl9pPr marL="3657600" algn="l" defTabSz="914400" rtl="0" eaLnBrk="1" latinLnBrk="0" hangingPunct="1">
            <a:defRPr sz="2000" kern="1200">
              <a:solidFill>
                <a:sysClr val="window" lastClr="FFFFFF"/>
              </a:solidFill>
              <a:latin typeface="Century Gothic"/>
            </a:defRPr>
          </a:lvl9pPr>
        </a:lstStyle>
        <a:p xmlns:a="http://schemas.openxmlformats.org/drawingml/2006/main">
          <a:pPr algn="ctr"/>
          <a:r>
            <a:rPr lang="ru-RU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120033,98195</a:t>
          </a:r>
          <a:endParaRPr lang="ru-RU" sz="18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0.07582</cdr:x>
      <cdr:y>0.84635</cdr:y>
    </cdr:from>
    <cdr:to>
      <cdr:x>0.39502</cdr:x>
      <cdr:y>0.98162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49254" y="4179903"/>
          <a:ext cx="2312209" cy="668022"/>
        </a:xfrm>
        <a:prstGeom xmlns:a="http://schemas.openxmlformats.org/drawingml/2006/main" prst="rect">
          <a:avLst/>
        </a:prstGeom>
        <a:solidFill xmlns:a="http://schemas.openxmlformats.org/drawingml/2006/main">
          <a:srgbClr val="FEB80A">
            <a:lumMod val="20000"/>
            <a:lumOff val="80000"/>
          </a:srgbClr>
        </a:solidFill>
        <a:ln xmlns:a="http://schemas.openxmlformats.org/drawingml/2006/main" w="15875" cap="flat" cmpd="sng" algn="ctr">
          <a:solidFill>
            <a:srgbClr val="3891A7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entury Gothic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entury Gothic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entury Gothic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entury Gothic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entury Gothic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entury Gothic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entury Gothic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entury Gothic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entury Gothic"/>
            </a:defRPr>
          </a:lvl9pPr>
        </a:lstStyle>
        <a:p xmlns:a="http://schemas.openxmlformats.org/drawingml/2006/main">
          <a:pPr algn="ctr"/>
          <a:r>
            <a:rPr lang="ru-RU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40769,618</a:t>
          </a:r>
        </a:p>
        <a:p xmlns:a="http://schemas.openxmlformats.org/drawingml/2006/main">
          <a:pPr algn="ctr"/>
          <a:r>
            <a:rPr lang="ru-RU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0.12873</cdr:x>
      <cdr:y>0.79775</cdr:y>
    </cdr:from>
    <cdr:to>
      <cdr:x>0.39479</cdr:x>
      <cdr:y>0.92416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80119" y="4544457"/>
          <a:ext cx="2232248" cy="720080"/>
        </a:xfrm>
        <a:prstGeom xmlns:a="http://schemas.openxmlformats.org/drawingml/2006/main" prst="rect">
          <a:avLst/>
        </a:prstGeom>
        <a:solidFill xmlns:a="http://schemas.openxmlformats.org/drawingml/2006/main">
          <a:srgbClr val="FEE2F7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67917,34127</a:t>
          </a:r>
        </a:p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тыс. рублей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0.16289</cdr:x>
      <cdr:y>0.81363</cdr:y>
    </cdr:from>
    <cdr:to>
      <cdr:x>0.89536</cdr:x>
      <cdr:y>0.97686</cdr:y>
    </cdr:to>
    <cdr:sp macro="" textlink="">
      <cdr:nvSpPr>
        <cdr:cNvPr id="3" name="Прямоугольник с двумя скругленными противолежащими углами 2"/>
        <cdr:cNvSpPr/>
      </cdr:nvSpPr>
      <cdr:spPr>
        <a:xfrm xmlns:a="http://schemas.openxmlformats.org/drawingml/2006/main">
          <a:off x="452488" y="4218513"/>
          <a:ext cx="2034766" cy="846311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расходов  тыс.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201983,6418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1"/>
          <p:cNvSpPr>
            <a:spLocks noChangeArrowheads="1"/>
          </p:cNvSpPr>
          <p:nvPr/>
        </p:nvSpPr>
        <p:spPr bwMode="auto">
          <a:xfrm>
            <a:off x="0" y="0"/>
            <a:ext cx="6738938" cy="98694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19" name="AutoShape 2"/>
          <p:cNvSpPr>
            <a:spLocks noChangeArrowheads="1"/>
          </p:cNvSpPr>
          <p:nvPr/>
        </p:nvSpPr>
        <p:spPr bwMode="auto">
          <a:xfrm>
            <a:off x="0" y="0"/>
            <a:ext cx="6738938" cy="98694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20" name="AutoShape 3"/>
          <p:cNvSpPr>
            <a:spLocks noChangeArrowheads="1"/>
          </p:cNvSpPr>
          <p:nvPr/>
        </p:nvSpPr>
        <p:spPr bwMode="auto">
          <a:xfrm>
            <a:off x="0" y="0"/>
            <a:ext cx="6738938" cy="98694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1" y="0"/>
            <a:ext cx="2919891" cy="49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17469" y="1"/>
            <a:ext cx="2915159" cy="4893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469" tIns="46524" rIns="89469" bIns="46524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ahoma" pitchFamily="32" charset="0"/>
                <a:ea typeface="+mn-ea"/>
                <a:cs typeface="Tahoma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3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39775"/>
            <a:ext cx="4927600" cy="369728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3579" y="4688481"/>
            <a:ext cx="5387048" cy="44374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469" tIns="46524" rIns="89469" bIns="46524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86025" name="Text Box 8"/>
          <p:cNvSpPr txBox="1">
            <a:spLocks noChangeArrowheads="1"/>
          </p:cNvSpPr>
          <p:nvPr/>
        </p:nvSpPr>
        <p:spPr bwMode="auto">
          <a:xfrm>
            <a:off x="1" y="9375383"/>
            <a:ext cx="2919891" cy="49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17469" y="9375383"/>
            <a:ext cx="2915159" cy="4893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469" tIns="46524" rIns="89469" bIns="46524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ahoma" pitchFamily="32" charset="0"/>
                <a:ea typeface="+mn-ea"/>
                <a:cs typeface="Tahoma" pitchFamily="32" charset="0"/>
              </a:defRPr>
            </a:lvl1pPr>
          </a:lstStyle>
          <a:p>
            <a:pPr>
              <a:defRPr/>
            </a:pPr>
            <a:fld id="{15BCD32B-EBC5-4CAD-B6C5-1C1F7EAB9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28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B829651-0D88-48E0-B1C0-C2FD0AFC2CF8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645CC52-A05E-42BE-9C63-7A190A9276ED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ru-RU" altLang="ru-RU" smtClean="0">
              <a:latin typeface="Tahoma" pitchFamily="34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17938" y="9375775"/>
            <a:ext cx="29114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0" tIns="46519" rIns="89460" bIns="46519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6A36549-B3B3-4806-B5DD-624DBDC4097D}" type="slidenum">
              <a:rPr lang="ru-RU" altLang="ru-RU">
                <a:latin typeface="Tahoma" pitchFamily="34" charset="0"/>
                <a:cs typeface="Tahom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1316" name="Text Box 2"/>
          <p:cNvSpPr txBox="1">
            <a:spLocks noChangeArrowheads="1"/>
          </p:cNvSpPr>
          <p:nvPr/>
        </p:nvSpPr>
        <p:spPr bwMode="auto">
          <a:xfrm>
            <a:off x="3817938" y="9375775"/>
            <a:ext cx="291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0" tIns="46519" rIns="89460" bIns="46519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18F9B02-1996-4473-9B45-AAFF5488AF38}" type="slidenum">
              <a:rPr lang="ru-RU" altLang="ru-RU">
                <a:latin typeface="Tahoma" pitchFamily="34" charset="0"/>
                <a:cs typeface="Tahom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13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41318" name="Text Box 4"/>
          <p:cNvSpPr txBox="1">
            <a:spLocks noChangeArrowheads="1"/>
          </p:cNvSpPr>
          <p:nvPr/>
        </p:nvSpPr>
        <p:spPr bwMode="auto">
          <a:xfrm>
            <a:off x="673100" y="4687888"/>
            <a:ext cx="539273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91" tIns="45446" rIns="90891" bIns="45446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7F464C0-7F64-4412-9FB4-F7C45A5CDEC6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ru-RU" altLang="ru-RU" smtClean="0">
              <a:latin typeface="Tahoma" pitchFamily="34" charset="0"/>
            </a:endParaRPr>
          </a:p>
        </p:txBody>
      </p:sp>
      <p:sp>
        <p:nvSpPr>
          <p:cNvPr id="144387" name="Text Box 1"/>
          <p:cNvSpPr txBox="1">
            <a:spLocks noChangeArrowheads="1"/>
          </p:cNvSpPr>
          <p:nvPr/>
        </p:nvSpPr>
        <p:spPr bwMode="auto">
          <a:xfrm>
            <a:off x="3817938" y="9375775"/>
            <a:ext cx="29114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0" tIns="46519" rIns="89460" bIns="46519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D9CDD0D-ECF1-45AB-BB6F-EEE5A82B97B1}" type="slidenum">
              <a:rPr lang="ru-RU" altLang="ru-RU">
                <a:latin typeface="Tahoma" pitchFamily="34" charset="0"/>
                <a:cs typeface="Tahom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4388" name="Text Box 2"/>
          <p:cNvSpPr txBox="1">
            <a:spLocks noChangeArrowheads="1"/>
          </p:cNvSpPr>
          <p:nvPr/>
        </p:nvSpPr>
        <p:spPr bwMode="auto">
          <a:xfrm>
            <a:off x="3817938" y="9375775"/>
            <a:ext cx="291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0" tIns="46519" rIns="89460" bIns="46519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77A79E1-1FB3-4C3A-A359-6CF3EE9322C7}" type="slidenum">
              <a:rPr lang="ru-RU" altLang="ru-RU">
                <a:latin typeface="Tahoma" pitchFamily="34" charset="0"/>
                <a:cs typeface="Tahom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438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44390" name="Text Box 4"/>
          <p:cNvSpPr txBox="1">
            <a:spLocks noChangeArrowheads="1"/>
          </p:cNvSpPr>
          <p:nvPr/>
        </p:nvSpPr>
        <p:spPr bwMode="auto">
          <a:xfrm>
            <a:off x="673100" y="4687888"/>
            <a:ext cx="539273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91" tIns="45446" rIns="90891" bIns="45446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78EC3AE-BFC0-4BE7-93F5-458BF4B10BAC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39590A9-C479-4FF7-BC86-BD72EB0F299E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9105613-8818-4413-AD11-8DE7872BA18A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ru-RU" altLang="ru-RU" smtClean="0">
              <a:latin typeface="Tahoma" pitchFamily="34" charset="0"/>
            </a:endParaRPr>
          </a:p>
        </p:txBody>
      </p:sp>
      <p:sp>
        <p:nvSpPr>
          <p:cNvPr id="162819" name="Text Box 1"/>
          <p:cNvSpPr txBox="1">
            <a:spLocks noChangeArrowheads="1"/>
          </p:cNvSpPr>
          <p:nvPr/>
        </p:nvSpPr>
        <p:spPr bwMode="auto">
          <a:xfrm>
            <a:off x="3817938" y="9375775"/>
            <a:ext cx="29114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0" tIns="46519" rIns="89460" bIns="46519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FFCAADE-016B-44B6-A392-36E2FB174E07}" type="slidenum">
              <a:rPr lang="ru-RU" altLang="ru-RU">
                <a:latin typeface="Tahoma" pitchFamily="34" charset="0"/>
                <a:cs typeface="Tahom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2820" name="Text Box 2"/>
          <p:cNvSpPr txBox="1">
            <a:spLocks noChangeArrowheads="1"/>
          </p:cNvSpPr>
          <p:nvPr/>
        </p:nvSpPr>
        <p:spPr bwMode="auto">
          <a:xfrm>
            <a:off x="3817938" y="9375775"/>
            <a:ext cx="291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0" tIns="46519" rIns="89460" bIns="46519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EE6C3BB-0ABC-4C0F-BCAA-623A7FE73F80}" type="slidenum">
              <a:rPr lang="ru-RU" altLang="ru-RU">
                <a:latin typeface="Tahoma" pitchFamily="34" charset="0"/>
                <a:cs typeface="Tahom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28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62822" name="Text Box 4"/>
          <p:cNvSpPr txBox="1">
            <a:spLocks noChangeArrowheads="1"/>
          </p:cNvSpPr>
          <p:nvPr/>
        </p:nvSpPr>
        <p:spPr bwMode="auto">
          <a:xfrm>
            <a:off x="673100" y="4687888"/>
            <a:ext cx="539273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91" tIns="45446" rIns="90891" bIns="45446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9105613-8818-4413-AD11-8DE7872BA18A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ru-RU" altLang="ru-RU" smtClean="0">
              <a:latin typeface="Tahoma" pitchFamily="34" charset="0"/>
            </a:endParaRPr>
          </a:p>
        </p:txBody>
      </p:sp>
      <p:sp>
        <p:nvSpPr>
          <p:cNvPr id="162819" name="Text Box 1"/>
          <p:cNvSpPr txBox="1">
            <a:spLocks noChangeArrowheads="1"/>
          </p:cNvSpPr>
          <p:nvPr/>
        </p:nvSpPr>
        <p:spPr bwMode="auto">
          <a:xfrm>
            <a:off x="3817938" y="9375775"/>
            <a:ext cx="29114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0" tIns="46519" rIns="89460" bIns="46519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FFCAADE-016B-44B6-A392-36E2FB174E07}" type="slidenum">
              <a:rPr lang="ru-RU" altLang="ru-RU">
                <a:latin typeface="Tahoma" pitchFamily="34" charset="0"/>
                <a:cs typeface="Tahom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2820" name="Text Box 2"/>
          <p:cNvSpPr txBox="1">
            <a:spLocks noChangeArrowheads="1"/>
          </p:cNvSpPr>
          <p:nvPr/>
        </p:nvSpPr>
        <p:spPr bwMode="auto">
          <a:xfrm>
            <a:off x="3817938" y="9375775"/>
            <a:ext cx="291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0" tIns="46519" rIns="89460" bIns="46519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EE6C3BB-0ABC-4C0F-BCAA-623A7FE73F80}" type="slidenum">
              <a:rPr lang="ru-RU" altLang="ru-RU">
                <a:latin typeface="Tahoma" pitchFamily="34" charset="0"/>
                <a:cs typeface="Tahom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28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62822" name="Text Box 4"/>
          <p:cNvSpPr txBox="1">
            <a:spLocks noChangeArrowheads="1"/>
          </p:cNvSpPr>
          <p:nvPr/>
        </p:nvSpPr>
        <p:spPr bwMode="auto">
          <a:xfrm>
            <a:off x="673100" y="4687888"/>
            <a:ext cx="539273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91" tIns="45446" rIns="90891" bIns="45446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5E7E865-4CEB-4E7C-9B61-591C709A21FF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88D8348-04FB-4612-B0C5-85AF5C9AF929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34C340B-9CF4-43C3-A54C-EF32EF6BC61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4B0821-9C75-4D27-B9F1-0FF3DB659F6D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07524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07525" name="Text Box 3"/>
          <p:cNvSpPr txBox="1">
            <a:spLocks noChangeArrowheads="1"/>
          </p:cNvSpPr>
          <p:nvPr/>
        </p:nvSpPr>
        <p:spPr bwMode="auto">
          <a:xfrm>
            <a:off x="3817470" y="9375383"/>
            <a:ext cx="2919891" cy="49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9" tIns="46524" rIns="89469" bIns="465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60C0572-C9C7-403A-918E-2A1977A8597E}" type="slidenum">
              <a:rPr lang="ru-RU" altLang="ru-RU">
                <a:latin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6" name="Заметки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9384C66-8C6B-430F-BC3B-3816ADEC7A97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9F4A5C-AD02-4910-A1FB-6ED3F01C767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D0914B-DA1D-4493-8F35-DCEE35CDCBCC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5ABB0D2-58CF-4ECD-8D51-A416A14928E8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3818149" y="9375617"/>
            <a:ext cx="2911260" cy="4859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460" tIns="46519" rIns="89460" bIns="46519" anchor="b"/>
          <a:lstStyle/>
          <a:p>
            <a:pPr algn="r">
              <a:buSzPct val="100000"/>
              <a:tabLst>
                <a:tab pos="0" algn="l"/>
                <a:tab pos="444633" algn="l"/>
                <a:tab pos="890855" algn="l"/>
                <a:tab pos="1337076" algn="l"/>
                <a:tab pos="1783298" algn="l"/>
                <a:tab pos="2231107" algn="l"/>
                <a:tab pos="2677328" algn="l"/>
                <a:tab pos="3123550" algn="l"/>
                <a:tab pos="3569771" algn="l"/>
                <a:tab pos="4015992" algn="l"/>
                <a:tab pos="4463802" algn="l"/>
                <a:tab pos="4910023" algn="l"/>
                <a:tab pos="5356244" algn="l"/>
                <a:tab pos="5802465" algn="l"/>
                <a:tab pos="6250275" algn="l"/>
                <a:tab pos="6696496" algn="l"/>
                <a:tab pos="7142717" algn="l"/>
                <a:tab pos="7588939" algn="l"/>
                <a:tab pos="8035160" algn="l"/>
                <a:tab pos="8482969" algn="l"/>
                <a:tab pos="8929191" algn="l"/>
              </a:tabLst>
            </a:pPr>
            <a:fld id="{0FDB11D9-FF09-4B7B-A23C-C08D9EFE5C80}" type="slidenum">
              <a:rPr lang="ru-RU" altLang="ru-RU" sz="1200">
                <a:solidFill>
                  <a:srgbClr val="000000"/>
                </a:solidFill>
                <a:cs typeface="Tahoma" pitchFamily="34" charset="0"/>
              </a:rPr>
              <a:pPr algn="r">
                <a:buSzPct val="100000"/>
                <a:tabLst>
                  <a:tab pos="0" algn="l"/>
                  <a:tab pos="444633" algn="l"/>
                  <a:tab pos="890855" algn="l"/>
                  <a:tab pos="1337076" algn="l"/>
                  <a:tab pos="1783298" algn="l"/>
                  <a:tab pos="2231107" algn="l"/>
                  <a:tab pos="2677328" algn="l"/>
                  <a:tab pos="3123550" algn="l"/>
                  <a:tab pos="3569771" algn="l"/>
                  <a:tab pos="4015992" algn="l"/>
                  <a:tab pos="4463802" algn="l"/>
                  <a:tab pos="4910023" algn="l"/>
                  <a:tab pos="5356244" algn="l"/>
                  <a:tab pos="5802465" algn="l"/>
                  <a:tab pos="6250275" algn="l"/>
                  <a:tab pos="6696496" algn="l"/>
                  <a:tab pos="7142717" algn="l"/>
                  <a:tab pos="7588939" algn="l"/>
                  <a:tab pos="8035160" algn="l"/>
                  <a:tab pos="8482969" algn="l"/>
                  <a:tab pos="8929191" algn="l"/>
                </a:tabLst>
              </a:pPr>
              <a:t>11</a:t>
            </a:fld>
            <a:endParaRPr lang="ru-RU" altLang="ru-RU" sz="12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16740" name="Text Box 2"/>
          <p:cNvSpPr txBox="1">
            <a:spLocks noChangeArrowheads="1"/>
          </p:cNvSpPr>
          <p:nvPr/>
        </p:nvSpPr>
        <p:spPr bwMode="auto">
          <a:xfrm>
            <a:off x="3818149" y="9375616"/>
            <a:ext cx="2914436" cy="4891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460" tIns="46519" rIns="89460" bIns="46519" anchor="b"/>
          <a:lstStyle/>
          <a:p>
            <a:pPr algn="r">
              <a:buSzPct val="100000"/>
              <a:tabLst>
                <a:tab pos="0" algn="l"/>
                <a:tab pos="444633" algn="l"/>
                <a:tab pos="890855" algn="l"/>
                <a:tab pos="1337076" algn="l"/>
                <a:tab pos="1783298" algn="l"/>
                <a:tab pos="2231107" algn="l"/>
                <a:tab pos="2677328" algn="l"/>
                <a:tab pos="3123550" algn="l"/>
                <a:tab pos="3569771" algn="l"/>
                <a:tab pos="4015992" algn="l"/>
                <a:tab pos="4463802" algn="l"/>
                <a:tab pos="4910023" algn="l"/>
                <a:tab pos="5356244" algn="l"/>
                <a:tab pos="5802465" algn="l"/>
                <a:tab pos="6250275" algn="l"/>
                <a:tab pos="6696496" algn="l"/>
                <a:tab pos="7142717" algn="l"/>
                <a:tab pos="7588939" algn="l"/>
                <a:tab pos="8035160" algn="l"/>
                <a:tab pos="8482969" algn="l"/>
                <a:tab pos="8929191" algn="l"/>
              </a:tabLst>
            </a:pPr>
            <a:fld id="{C2C3AAA3-C70B-4F7B-98D8-DC4E96B298FE}" type="slidenum">
              <a:rPr lang="ru-RU" altLang="ru-RU" sz="1200">
                <a:solidFill>
                  <a:srgbClr val="000000"/>
                </a:solidFill>
                <a:cs typeface="Tahoma" pitchFamily="34" charset="0"/>
              </a:rPr>
              <a:pPr algn="r">
                <a:buSzPct val="100000"/>
                <a:tabLst>
                  <a:tab pos="0" algn="l"/>
                  <a:tab pos="444633" algn="l"/>
                  <a:tab pos="890855" algn="l"/>
                  <a:tab pos="1337076" algn="l"/>
                  <a:tab pos="1783298" algn="l"/>
                  <a:tab pos="2231107" algn="l"/>
                  <a:tab pos="2677328" algn="l"/>
                  <a:tab pos="3123550" algn="l"/>
                  <a:tab pos="3569771" algn="l"/>
                  <a:tab pos="4015992" algn="l"/>
                  <a:tab pos="4463802" algn="l"/>
                  <a:tab pos="4910023" algn="l"/>
                  <a:tab pos="5356244" algn="l"/>
                  <a:tab pos="5802465" algn="l"/>
                  <a:tab pos="6250275" algn="l"/>
                  <a:tab pos="6696496" algn="l"/>
                  <a:tab pos="7142717" algn="l"/>
                  <a:tab pos="7588939" algn="l"/>
                  <a:tab pos="8035160" algn="l"/>
                  <a:tab pos="8482969" algn="l"/>
                  <a:tab pos="8929191" algn="l"/>
                </a:tabLst>
              </a:pPr>
              <a:t>11</a:t>
            </a:fld>
            <a:endParaRPr lang="ru-RU" altLang="ru-RU" sz="12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167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673418" y="4687809"/>
            <a:ext cx="5392103" cy="4443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891" tIns="45446" rIns="90891" bIns="4544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125589D-02F0-410E-BC11-FE9BC676F973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73E449C-AF7D-446C-AF72-3BE4398DDB67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2857C-3E7B-44FC-ABCE-F30C02B0A8B9}" type="slidenum">
              <a:rPr lang="ru-RU" altLang="ru-RU" smtClean="0"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ea typeface="Arial Unicode MS" pitchFamily="34" charset="-128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17470" y="9375383"/>
            <a:ext cx="2886764" cy="46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9" tIns="46524" rIns="89469" bIns="465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6D3104-7B3A-4785-AAE9-442E627E63E9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3817470" y="9375383"/>
            <a:ext cx="2889919" cy="4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9" tIns="46524" rIns="89469" bIns="465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904B41-552D-415B-B3B3-EB2BF6C2359A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3817470" y="9375383"/>
            <a:ext cx="2894652" cy="46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9" tIns="46524" rIns="89469" bIns="465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42AFCC4-F368-456D-A486-BB4C3C292761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3817469" y="9375383"/>
            <a:ext cx="2902539" cy="47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9" tIns="46524" rIns="89469" bIns="465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DD4955-BC0D-4D78-9034-E3C1D25459EF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7" name="Text Box 5"/>
          <p:cNvSpPr txBox="1">
            <a:spLocks noChangeArrowheads="1"/>
          </p:cNvSpPr>
          <p:nvPr/>
        </p:nvSpPr>
        <p:spPr bwMode="auto">
          <a:xfrm>
            <a:off x="3817470" y="9375383"/>
            <a:ext cx="2905694" cy="47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9" tIns="46524" rIns="89469" bIns="465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94C2B6-6289-4864-A1FA-7A6D600A20CA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8" name="Text Box 6"/>
          <p:cNvSpPr txBox="1">
            <a:spLocks noChangeArrowheads="1"/>
          </p:cNvSpPr>
          <p:nvPr/>
        </p:nvSpPr>
        <p:spPr bwMode="auto">
          <a:xfrm>
            <a:off x="3817470" y="9375383"/>
            <a:ext cx="2907272" cy="48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9" tIns="46524" rIns="89469" bIns="465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1F5368A-6CB8-4BDF-8055-28B2DEABAF97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9" name="Text Box 7"/>
          <p:cNvSpPr txBox="1">
            <a:spLocks noChangeArrowheads="1"/>
          </p:cNvSpPr>
          <p:nvPr/>
        </p:nvSpPr>
        <p:spPr bwMode="auto">
          <a:xfrm>
            <a:off x="3817469" y="9375383"/>
            <a:ext cx="2908849" cy="48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9" tIns="46524" rIns="89469" bIns="465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F1FDF9B-7295-43A4-9F82-EF0154910C49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90" name="Text Box 8"/>
          <p:cNvSpPr txBox="1">
            <a:spLocks noChangeArrowheads="1"/>
          </p:cNvSpPr>
          <p:nvPr/>
        </p:nvSpPr>
        <p:spPr bwMode="auto">
          <a:xfrm>
            <a:off x="3817470" y="9375383"/>
            <a:ext cx="2913582" cy="48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9" tIns="46524" rIns="89469" bIns="465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C8EBC31-521A-4145-BAED-5E5F1AB9C577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91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92" name="Text Box 10"/>
          <p:cNvSpPr txBox="1">
            <a:spLocks noChangeArrowheads="1"/>
          </p:cNvSpPr>
          <p:nvPr/>
        </p:nvSpPr>
        <p:spPr bwMode="auto">
          <a:xfrm>
            <a:off x="673579" y="4688481"/>
            <a:ext cx="5387048" cy="4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645CC52-A05E-42BE-9C63-7A190A9276ED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ru-RU" altLang="ru-RU" smtClean="0">
              <a:latin typeface="Tahoma" pitchFamily="34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17938" y="9375775"/>
            <a:ext cx="29114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0" tIns="46519" rIns="89460" bIns="46519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6A36549-B3B3-4806-B5DD-624DBDC4097D}" type="slidenum">
              <a:rPr lang="ru-RU" altLang="ru-RU">
                <a:latin typeface="Tahoma" pitchFamily="34" charset="0"/>
                <a:cs typeface="Tahom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1316" name="Text Box 2"/>
          <p:cNvSpPr txBox="1">
            <a:spLocks noChangeArrowheads="1"/>
          </p:cNvSpPr>
          <p:nvPr/>
        </p:nvSpPr>
        <p:spPr bwMode="auto">
          <a:xfrm>
            <a:off x="3817938" y="9375775"/>
            <a:ext cx="291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0" tIns="46519" rIns="89460" bIns="46519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18F9B02-1996-4473-9B45-AAFF5488AF38}" type="slidenum">
              <a:rPr lang="ru-RU" altLang="ru-RU">
                <a:latin typeface="Tahoma" pitchFamily="34" charset="0"/>
                <a:cs typeface="Tahom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13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41318" name="Text Box 4"/>
          <p:cNvSpPr txBox="1">
            <a:spLocks noChangeArrowheads="1"/>
          </p:cNvSpPr>
          <p:nvPr/>
        </p:nvSpPr>
        <p:spPr bwMode="auto">
          <a:xfrm>
            <a:off x="673100" y="4687888"/>
            <a:ext cx="539273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91" tIns="45446" rIns="90891" bIns="45446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645CC52-A05E-42BE-9C63-7A190A9276ED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ru-RU" altLang="ru-RU" smtClean="0">
              <a:latin typeface="Tahoma" pitchFamily="34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17938" y="9375775"/>
            <a:ext cx="29114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0" tIns="46519" rIns="89460" bIns="46519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6A36549-B3B3-4806-B5DD-624DBDC4097D}" type="slidenum">
              <a:rPr lang="ru-RU" altLang="ru-RU">
                <a:latin typeface="Tahoma" pitchFamily="34" charset="0"/>
                <a:cs typeface="Tahom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1316" name="Text Box 2"/>
          <p:cNvSpPr txBox="1">
            <a:spLocks noChangeArrowheads="1"/>
          </p:cNvSpPr>
          <p:nvPr/>
        </p:nvSpPr>
        <p:spPr bwMode="auto">
          <a:xfrm>
            <a:off x="3817938" y="9375775"/>
            <a:ext cx="291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0" tIns="46519" rIns="89460" bIns="46519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6225" algn="l"/>
                <a:tab pos="5802313" algn="l"/>
                <a:tab pos="6249988" algn="l"/>
                <a:tab pos="6696075" algn="l"/>
                <a:tab pos="7142163" algn="l"/>
                <a:tab pos="7588250" algn="l"/>
                <a:tab pos="8034338" algn="l"/>
                <a:tab pos="8482013" algn="l"/>
                <a:tab pos="89281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18F9B02-1996-4473-9B45-AAFF5488AF38}" type="slidenum">
              <a:rPr lang="ru-RU" altLang="ru-RU">
                <a:latin typeface="Tahoma" pitchFamily="34" charset="0"/>
                <a:cs typeface="Tahom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13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41318" name="Text Box 4"/>
          <p:cNvSpPr txBox="1">
            <a:spLocks noChangeArrowheads="1"/>
          </p:cNvSpPr>
          <p:nvPr/>
        </p:nvSpPr>
        <p:spPr bwMode="auto">
          <a:xfrm>
            <a:off x="673100" y="4687888"/>
            <a:ext cx="539273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91" tIns="45446" rIns="90891" bIns="45446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0EBC260D-7D70-413E-885A-59C39BCB9026}" type="datetime1">
              <a:rPr lang="en-US"/>
              <a:pPr>
                <a:defRPr/>
              </a:pPr>
              <a:t>9/10/2024</a:t>
            </a:fld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94B6D2"/>
                </a:solidFill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rgbClr val="94B6D2"/>
                </a:solidFill>
              </a:defRPr>
            </a:lvl1pPr>
          </a:lstStyle>
          <a:p>
            <a:pPr>
              <a:defRPr/>
            </a:pPr>
            <a:fld id="{AD53F34A-D69C-48D4-9003-59C8681E4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6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988B4-44A9-45DA-8BE5-AC02C20A5FBB}" type="datetime1">
              <a:rPr lang="en-US"/>
              <a:pPr>
                <a:defRPr/>
              </a:pPr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B1164-9A74-4195-9FD2-1B9227553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8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285E1-B554-4CDD-BB35-58205BA5ED57}" type="datetime1">
              <a:rPr lang="en-US"/>
              <a:pPr>
                <a:defRPr/>
              </a:pPr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F08D-E2BD-4E58-98BA-C76762603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7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705DA-08E4-483D-90E2-0E6B8AF4384B}" type="datetime1">
              <a:rPr lang="en-US"/>
              <a:pPr>
                <a:defRPr/>
              </a:pPr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D451-B9EE-4BF1-BCCB-BAC8FF79F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1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28CC-D121-4748-88F1-D37858E70DB2}" type="datetime1">
              <a:rPr lang="en-US"/>
              <a:pPr>
                <a:defRPr/>
              </a:pPr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6D29-25F3-46D0-934E-E5FA66B69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4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3C5B-0295-408A-8C07-95A314590ACB}" type="datetime1">
              <a:rPr lang="en-US"/>
              <a:pPr>
                <a:defRPr/>
              </a:pPr>
              <a:t>9/10/2024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58C9-753A-4BBB-8A02-1C76D4233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2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76AD-E069-4A8A-84E0-FE55ED4561B3}" type="datetime1">
              <a:rPr lang="en-US"/>
              <a:pPr>
                <a:defRPr/>
              </a:pPr>
              <a:t>9/10/2024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4B859-0F89-4E50-93B4-125E345DE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5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2B34-806E-42AD-8E5A-7C1B07132DFC}" type="datetime1">
              <a:rPr lang="en-US"/>
              <a:pPr>
                <a:defRPr/>
              </a:pPr>
              <a:t>9/10/2024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829D-F009-4B56-8D39-D44CD7F88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18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8708-A036-496F-B899-69E7A3D40657}" type="datetime1">
              <a:rPr lang="en-US"/>
              <a:pPr>
                <a:defRPr/>
              </a:pPr>
              <a:t>9/10/2024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10FB1-77A2-46D2-A98A-FE95EC7FD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8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71AB-D63C-48E8-875B-7CE7B3FF35FA}" type="datetime1">
              <a:rPr lang="en-US"/>
              <a:pPr>
                <a:defRPr/>
              </a:pPr>
              <a:t>9/10/2024</a:t>
            </a:fld>
            <a:endParaRPr 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1E3F0-B5E0-40FC-80D5-D645D381B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9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4D26-D190-4729-8C68-CA4306A0198F}" type="datetime1">
              <a:rPr lang="en-US"/>
              <a:pPr>
                <a:defRPr/>
              </a:pPr>
              <a:t>9/10/2024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B8A6-8975-4DFB-B69C-E332CB80D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2059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82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83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84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B34BF7F-6C5A-49C6-A691-8399F5990B5A}" type="datetime1">
              <a:rPr lang="en-US"/>
              <a:pPr>
                <a:defRPr/>
              </a:pPr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4B6D2"/>
                </a:solidFill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23F89A34-33AF-4F24-90CB-7C58D9E53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2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83" r:id="rId8"/>
    <p:sldLayoutId id="2147484984" r:id="rId9"/>
    <p:sldLayoutId id="2147484977" r:id="rId10"/>
    <p:sldLayoutId id="21474849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chart" Target="../charts/char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-93365" y="-347812"/>
            <a:ext cx="9180512" cy="697463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/>
          <a:lstStyle>
            <a:lvl1pPr marL="273050" indent="-268288"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проекту решения Совета народных депутатов муниципального образования город Юрьев-Польский Юрьев-Польского района  «Об исполнении бюджета муниципального образования город Юрьев-Польский за 2023 год»                                                                                                                                                                                                                   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bydiet-01\Desktop\1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872" y="404664"/>
            <a:ext cx="7798205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prst="angle"/>
            <a:contourClr>
              <a:srgbClr val="FFFFFF"/>
            </a:contourClr>
          </a:sp3d>
        </p:spPr>
      </p:pic>
      <p:pic>
        <p:nvPicPr>
          <p:cNvPr id="7" name="Picture 9" descr="Юрьев-Польский 2018_ПП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867" y="-367952"/>
            <a:ext cx="971550" cy="13407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38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8" y="955642"/>
            <a:ext cx="8362950" cy="5876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8596" y="214290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alt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Показатели характеризующие </a:t>
            </a:r>
            <a:r>
              <a:rPr lang="ru-RU" alt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город Юрьев- Польский</a:t>
            </a:r>
            <a:endParaRPr lang="ru-RU" alt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одготовка 12"/>
          <p:cNvSpPr/>
          <p:nvPr/>
        </p:nvSpPr>
        <p:spPr>
          <a:xfrm>
            <a:off x="4929190" y="1357298"/>
            <a:ext cx="2786082" cy="107157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200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500562" y="1500174"/>
            <a:ext cx="3305175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Times New Roman" pitchFamily="16" charset="0"/>
                <a:cs typeface="Times New Roman" pitchFamily="16" charset="0"/>
              </a:rPr>
              <a:t>          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 Площадь территории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     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города Юрьев-Польский – 23472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кв. км.</a:t>
            </a:r>
            <a:endParaRPr lang="ru-RU" altLang="ru-RU" sz="1400" b="1" dirty="0">
              <a:solidFill>
                <a:srgbClr val="262626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5" name="Блок-схема: подготовка 14"/>
          <p:cNvSpPr/>
          <p:nvPr/>
        </p:nvSpPr>
        <p:spPr>
          <a:xfrm>
            <a:off x="4429124" y="3429000"/>
            <a:ext cx="4357718" cy="1357322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Численность постоянного населения</a:t>
            </a:r>
          </a:p>
          <a:p>
            <a:pPr algn="ctr">
              <a:buSzPct val="100000"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по состоянию на 01.01.2023</a:t>
            </a:r>
          </a:p>
          <a:p>
            <a:pPr algn="ctr">
              <a:buSzPct val="100000"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–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16947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человек</a:t>
            </a: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2756698" y="5286388"/>
            <a:ext cx="6000792" cy="1357322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  <a:defRPr/>
            </a:pPr>
            <a:r>
              <a:rPr lang="ru-RU" alt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Муниципальные учреждения муниципального</a:t>
            </a:r>
          </a:p>
          <a:p>
            <a:pPr algn="ctr">
              <a:buSzPct val="100000"/>
              <a:defRPr/>
            </a:pPr>
            <a:r>
              <a:rPr lang="ru-RU" alt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образования </a:t>
            </a:r>
            <a:r>
              <a:rPr lang="ru-RU" alt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город Юрьев-Польский – 3:</a:t>
            </a: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>
              <a:buSzPct val="100000"/>
              <a:defRPr/>
            </a:pPr>
            <a:r>
              <a:rPr lang="ru-RU" alt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</a:t>
            </a:r>
            <a:r>
              <a:rPr lang="ru-RU" alt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Казенных – </a:t>
            </a:r>
            <a:r>
              <a:rPr lang="ru-RU" alt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3</a:t>
            </a: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>
              <a:buSzPct val="100000"/>
              <a:defRPr/>
            </a:pPr>
            <a:endParaRPr lang="ru-RU" altLang="ru-RU" sz="1200" b="1" dirty="0">
              <a:solidFill>
                <a:srgbClr val="262626"/>
              </a:solidFill>
              <a:latin typeface="Arial" charset="0"/>
            </a:endParaRPr>
          </a:p>
        </p:txBody>
      </p:sp>
      <p:pic>
        <p:nvPicPr>
          <p:cNvPr id="12" name="Picture 9" descr="Юрьев-Польский 2018_ПП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428625"/>
            <a:ext cx="8229600" cy="80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муниципального образования </a:t>
            </a:r>
            <a:r>
              <a:rPr lang="ru-RU" alt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Юрьев- Польский</a:t>
            </a:r>
            <a:endParaRPr lang="ru-RU" alt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1231900" y="1681163"/>
            <a:ext cx="3856038" cy="883741"/>
          </a:xfrm>
          <a:prstGeom prst="roundRect">
            <a:avLst>
              <a:gd name="adj" fmla="val 16667"/>
            </a:avLst>
          </a:prstGeom>
          <a:solidFill>
            <a:srgbClr val="A8CDD7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20044"/>
              </a:srgbClr>
            </a:outerShdw>
          </a:effectLst>
        </p:spPr>
        <p:txBody>
          <a:bodyPr wrap="none"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Индекс потребительский цен- </a:t>
            </a:r>
            <a:r>
              <a:rPr lang="ru-RU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104 </a:t>
            </a:r>
            <a:r>
              <a:rPr lang="ru-RU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%</a:t>
            </a:r>
          </a:p>
        </p:txBody>
      </p:sp>
      <p:sp>
        <p:nvSpPr>
          <p:cNvPr id="38916" name="AutoShape 3"/>
          <p:cNvSpPr>
            <a:spLocks noChangeArrowheads="1"/>
          </p:cNvSpPr>
          <p:nvPr/>
        </p:nvSpPr>
        <p:spPr bwMode="auto">
          <a:xfrm>
            <a:off x="1231900" y="4652963"/>
            <a:ext cx="6575425" cy="1079500"/>
          </a:xfrm>
          <a:prstGeom prst="roundRect">
            <a:avLst>
              <a:gd name="adj" fmla="val 16667"/>
            </a:avLst>
          </a:prstGeom>
          <a:solidFill>
            <a:srgbClr val="A8CDD7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20044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just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Среднемесячная номинальная начисленная заработная плата </a:t>
            </a:r>
          </a:p>
          <a:p>
            <a:pPr algn="just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работника организаций (без учета малого </a:t>
            </a:r>
          </a:p>
          <a:p>
            <a:pPr algn="just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предпринимательства) - </a:t>
            </a:r>
            <a:r>
              <a:rPr lang="ru-RU" sz="1600" dirty="0">
                <a:solidFill>
                  <a:srgbClr val="000000"/>
                </a:solidFill>
              </a:rPr>
              <a:t>40703,5</a:t>
            </a:r>
            <a:r>
              <a:rPr lang="ru-RU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руб.</a:t>
            </a:r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1258888" y="2996952"/>
            <a:ext cx="5691187" cy="1152128"/>
          </a:xfrm>
          <a:prstGeom prst="roundRect">
            <a:avLst>
              <a:gd name="adj" fmla="val 16667"/>
            </a:avLst>
          </a:prstGeom>
          <a:solidFill>
            <a:srgbClr val="A8CDD7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20044"/>
              </a:srgbClr>
            </a:outerShdw>
          </a:effectLst>
        </p:spPr>
        <p:txBody>
          <a:bodyPr wrap="none"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Численность постоянного населения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по состоянию на 01.01.2023 года - </a:t>
            </a:r>
            <a:r>
              <a:rPr lang="ru-RU" sz="1600" dirty="0" smtClean="0">
                <a:solidFill>
                  <a:srgbClr val="000000"/>
                </a:solidFill>
              </a:rPr>
              <a:t>16947</a:t>
            </a:r>
            <a:r>
              <a:rPr lang="ru-RU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человек</a:t>
            </a:r>
          </a:p>
        </p:txBody>
      </p:sp>
      <p:pic>
        <p:nvPicPr>
          <p:cNvPr id="8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47681"/>
            <a:ext cx="793750" cy="11967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496" y="0"/>
            <a:ext cx="910850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328008"/>
              </p:ext>
            </p:extLst>
          </p:nvPr>
        </p:nvGraphicFramePr>
        <p:xfrm>
          <a:off x="500034" y="1071546"/>
          <a:ext cx="8208963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357166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город Юрьев-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Польский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2021-2023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годы (тыс. рублей)</a:t>
            </a:r>
          </a:p>
        </p:txBody>
      </p:sp>
      <p:pic>
        <p:nvPicPr>
          <p:cNvPr id="7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1247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Объект 4"/>
          <p:cNvSpPr>
            <a:spLocks noGrp="1"/>
          </p:cNvSpPr>
          <p:nvPr>
            <p:ph idx="1"/>
          </p:nvPr>
        </p:nvSpPr>
        <p:spPr>
          <a:xfrm>
            <a:off x="323850" y="1341438"/>
            <a:ext cx="7951788" cy="4779962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Times New Roman" pitchFamily="16" charset="0"/>
              <a:buNone/>
            </a:pPr>
            <a:r>
              <a:rPr lang="ru-RU" altLang="ru-RU" sz="1800"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72178"/>
              </p:ext>
            </p:extLst>
          </p:nvPr>
        </p:nvGraphicFramePr>
        <p:xfrm>
          <a:off x="214282" y="1000108"/>
          <a:ext cx="8505825" cy="569447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4778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22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57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915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План на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Факт за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2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тыс.руб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289072,15108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287819,46321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47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 числе: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58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 ,тыс. руб.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65149,00000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69569,03641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6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,тыс. руб.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14028,00087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14409,16083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24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безвозмезные  поступления.тыс.руб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209895,15021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203841,26597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6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-всего тыс.руб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302328,38891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288734,62938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26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(-), профицит (+),тыс.руб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-13256,23783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-915,16617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 бюджета –всего. тыс.руб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13256,23783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915,16617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9767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-кредиты- всего,тыс.руб.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2400,00000 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2400,00000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024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 ч.- получение, тыс.руб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3600,00000   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3600,00000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76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Погашение ,тыс.руб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1200,00000    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1200,00000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760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бюджета ,тыс. руб.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10856,23783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1484,83383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4348" y="142852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образования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Юрьев-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Польский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(тыс. рублей)</a:t>
            </a:r>
          </a:p>
        </p:txBody>
      </p:sp>
      <p:pic>
        <p:nvPicPr>
          <p:cNvPr id="7" name="Picture 9" descr="Юрьев-Польский 2018_ПП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4624"/>
            <a:ext cx="719583" cy="9543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071546"/>
            <a:ext cx="7461273" cy="49953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8662" y="142852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доходов бюджета муниципального образования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Юрьев-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Польский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pic>
        <p:nvPicPr>
          <p:cNvPr id="7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3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024687" cy="928710"/>
          </a:xfrm>
        </p:spPr>
        <p:txBody>
          <a:bodyPr/>
          <a:lstStyle/>
          <a:p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 БЮДЖЕТА -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4" name="Текст 11"/>
          <p:cNvSpPr txBox="1">
            <a:spLocks/>
          </p:cNvSpPr>
          <p:nvPr/>
        </p:nvSpPr>
        <p:spPr bwMode="auto">
          <a:xfrm>
            <a:off x="500034" y="1000108"/>
            <a:ext cx="3657600" cy="8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rgbClr val="31B6FD"/>
              </a:buCl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ndara"/>
              </a:rPr>
              <a:t>Налоговые и неналоговые доходы</a:t>
            </a:r>
          </a:p>
        </p:txBody>
      </p:sp>
      <p:sp>
        <p:nvSpPr>
          <p:cNvPr id="5" name="Объект 12"/>
          <p:cNvSpPr txBox="1">
            <a:spLocks/>
          </p:cNvSpPr>
          <p:nvPr/>
        </p:nvSpPr>
        <p:spPr bwMode="auto">
          <a:xfrm>
            <a:off x="602617" y="2081798"/>
            <a:ext cx="3819525" cy="408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31B6FD"/>
              </a:buClr>
              <a:buFont typeface="Symbol" pitchFamily="18" charset="2"/>
              <a:buNone/>
              <a:defRPr/>
            </a:pPr>
            <a:r>
              <a:rPr lang="ru-RU" altLang="ru-RU" sz="1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Поступления от уплаты налогов, установленных Налоговым Кодексом Российской Федерации и нормативными актами органов местного самоуправления</a:t>
            </a:r>
          </a:p>
          <a:p>
            <a:pPr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акцизы</a:t>
            </a:r>
          </a:p>
          <a:p>
            <a:pPr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налог на доходы физических </a:t>
            </a:r>
            <a:r>
              <a:rPr lang="ru-RU" alt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</a:p>
          <a:p>
            <a:pPr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единый сельскохозяйственный налог</a:t>
            </a:r>
          </a:p>
          <a:p>
            <a:pPr marL="0" indent="0"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налоги </a:t>
            </a: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имущество</a:t>
            </a:r>
          </a:p>
          <a:p>
            <a:pPr marL="0" indent="0"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-транспортный налог</a:t>
            </a:r>
            <a:endParaRPr lang="ru-RU" alt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alt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Clr>
                <a:srgbClr val="31B6FD"/>
              </a:buClr>
              <a:buFont typeface="Symbol" pitchFamily="18" charset="2"/>
              <a:buNone/>
              <a:defRPr/>
            </a:pPr>
            <a:endParaRPr lang="ru-RU" altLang="ru-RU" sz="1100" b="1" dirty="0">
              <a:solidFill>
                <a:srgbClr val="7030A0"/>
              </a:solidFill>
              <a:latin typeface="Candara"/>
            </a:endParaRPr>
          </a:p>
          <a:p>
            <a:pPr marL="0" indent="0" algn="ctr" eaLnBrk="1" hangingPunct="1">
              <a:buClr>
                <a:srgbClr val="31B6FD"/>
              </a:buClr>
              <a:buFont typeface="Symbol" pitchFamily="18" charset="2"/>
              <a:buNone/>
              <a:defRPr/>
            </a:pPr>
            <a:r>
              <a:rPr lang="ru-RU" altLang="ru-RU" sz="1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доходы от использования муниципального имущества </a:t>
            </a:r>
          </a:p>
          <a:p>
            <a:pPr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д</a:t>
            </a:r>
            <a:r>
              <a:rPr lang="ru-RU" alt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оходы от оказания платных услуг (работ) и компенсации затрат государства</a:t>
            </a:r>
            <a:endParaRPr lang="ru-RU" alt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доходы от продажи материальных и нематериальных </a:t>
            </a:r>
            <a:r>
              <a:rPr lang="ru-RU" alt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активов</a:t>
            </a:r>
          </a:p>
          <a:p>
            <a:pPr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  <a:p>
            <a:pPr eaLnBrk="1" hangingPunct="1">
              <a:buClr>
                <a:srgbClr val="31B6FD"/>
              </a:buClr>
              <a:defRPr/>
            </a:pPr>
            <a:endParaRPr lang="ru-RU" altLang="ru-RU" sz="1100" dirty="0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Текст 13"/>
          <p:cNvSpPr txBox="1">
            <a:spLocks/>
          </p:cNvSpPr>
          <p:nvPr/>
        </p:nvSpPr>
        <p:spPr bwMode="auto">
          <a:xfrm>
            <a:off x="4929190" y="1071546"/>
            <a:ext cx="3384550" cy="77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rgbClr val="31B6FD"/>
              </a:buCl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ndara"/>
              </a:rPr>
              <a:t>Безвозмездные поступления</a:t>
            </a:r>
          </a:p>
        </p:txBody>
      </p:sp>
      <p:sp>
        <p:nvSpPr>
          <p:cNvPr id="7" name="Объект 14"/>
          <p:cNvSpPr txBox="1">
            <a:spLocks/>
          </p:cNvSpPr>
          <p:nvPr/>
        </p:nvSpPr>
        <p:spPr bwMode="auto">
          <a:xfrm>
            <a:off x="4786314" y="2143117"/>
            <a:ext cx="3822700" cy="294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altLang="ru-RU" sz="1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eaLnBrk="1" hangingPunct="1">
              <a:defRPr/>
            </a:pPr>
            <a:endParaRPr lang="ru-RU" altLang="ru-RU" sz="1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субсидии; </a:t>
            </a:r>
          </a:p>
          <a:p>
            <a:pPr>
              <a:buNone/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иные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трансферты;</a:t>
            </a:r>
          </a:p>
          <a:p>
            <a:pPr eaLnBrk="1" hangingPunct="1">
              <a:buNone/>
              <a:defRPr/>
            </a:pPr>
            <a:r>
              <a:rPr lang="ru-RU" alt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поступления от негосударственных органов</a:t>
            </a:r>
          </a:p>
          <a:p>
            <a:pPr eaLnBrk="1" hangingPunct="1"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Другие безвозмездные поступления</a:t>
            </a:r>
          </a:p>
          <a:p>
            <a:pPr algn="ctr" eaLnBrk="1" hangingPunct="1">
              <a:defRPr/>
            </a:pPr>
            <a:endParaRPr lang="ru-RU" alt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bydiet-01\Desktop\d-ма-ые-ю-и-хороший-профит-64944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143512"/>
            <a:ext cx="2286016" cy="1539879"/>
          </a:xfrm>
          <a:prstGeom prst="rect">
            <a:avLst/>
          </a:prstGeom>
          <a:noFill/>
        </p:spPr>
      </p:pic>
      <p:pic>
        <p:nvPicPr>
          <p:cNvPr id="9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85720" y="857232"/>
            <a:ext cx="8501122" cy="5572164"/>
          </a:xfrm>
          <a:prstGeom prst="rect">
            <a:avLst/>
          </a:prstGeom>
          <a:gradFill>
            <a:gsLst>
              <a:gs pos="84000">
                <a:srgbClr val="FEB80A">
                  <a:lumMod val="60000"/>
                  <a:lumOff val="40000"/>
                </a:srgbClr>
              </a:gs>
              <a:gs pos="50000">
                <a:srgbClr val="3891A7">
                  <a:tint val="44500"/>
                  <a:satMod val="160000"/>
                </a:srgbClr>
              </a:gs>
              <a:gs pos="100000">
                <a:srgbClr val="3891A7">
                  <a:tint val="23500"/>
                  <a:satMod val="160000"/>
                </a:srgbClr>
              </a:gs>
            </a:gsLst>
            <a:lin ang="2700000" scaled="1"/>
          </a:gra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15816" y="2708920"/>
            <a:ext cx="3528392" cy="1693835"/>
            <a:chOff x="1736" y="2070"/>
            <a:chExt cx="2420" cy="834"/>
          </a:xfrm>
          <a:effectLst>
            <a:outerShdw blurRad="228600" dist="152400" dir="10020000" algn="ctr" rotWithShape="0">
              <a:srgbClr val="000000">
                <a:alpha val="99000"/>
              </a:srgbClr>
            </a:outerShdw>
          </a:effectLst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19000" contrast="14000"/>
            </a:blip>
            <a:srcRect/>
            <a:stretch>
              <a:fillRect/>
            </a:stretch>
          </p:blipFill>
          <p:spPr bwMode="auto">
            <a:xfrm>
              <a:off x="1736" y="2070"/>
              <a:ext cx="2420" cy="83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4450"/>
              <a:bevelB w="127000"/>
            </a:sp3d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098" y="2199"/>
              <a:ext cx="1803" cy="57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4450"/>
              <a:bevelB w="127000"/>
            </a:sp3d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Доходы бюджета  </a:t>
              </a: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287819,46321 тыс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руб.</a:t>
              </a: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998937" y="4402755"/>
            <a:ext cx="3168352" cy="2017305"/>
            <a:chOff x="2008" y="2911"/>
            <a:chExt cx="1683" cy="1279"/>
          </a:xfrm>
          <a:effectLst>
            <a:outerShdw blurRad="114300" dist="25400" dir="5400000" algn="ctr" rotWithShape="0">
              <a:srgbClr val="000000"/>
            </a:outerShdw>
          </a:effectLst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14000" contrast="40000"/>
            </a:blip>
            <a:srcRect/>
            <a:stretch>
              <a:fillRect/>
            </a:stretch>
          </p:blipFill>
          <p:spPr bwMode="auto">
            <a:xfrm>
              <a:off x="2008" y="291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264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  </a:t>
              </a: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203841,26597 </a:t>
              </a:r>
              <a:r>
                <a:rPr lang="ru-RU" alt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руб.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 rot="8199406">
            <a:off x="620890" y="1375929"/>
            <a:ext cx="2951413" cy="2274330"/>
            <a:chOff x="2084" y="2881"/>
            <a:chExt cx="1683" cy="1256"/>
          </a:xfrm>
          <a:effectLst>
            <a:outerShdw blurRad="88900" dist="25400" dir="5400000" algn="ctr" rotWithShape="0">
              <a:srgbClr val="000000">
                <a:alpha val="97000"/>
              </a:srgbClr>
            </a:outerShdw>
          </a:effectLst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14000" contrast="40000"/>
            </a:blip>
            <a:srcRect/>
            <a:stretch>
              <a:fillRect/>
            </a:stretch>
          </p:blipFill>
          <p:spPr bwMode="auto">
            <a:xfrm>
              <a:off x="2084" y="2881"/>
              <a:ext cx="1683" cy="12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7030A0"/>
              </a:outerShdw>
            </a:effectLst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0875533"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   </a:t>
              </a: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69569,03641 тыс</a:t>
              </a:r>
              <a:r>
                <a:rPr lang="ru-RU" alt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руб.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 rot="13449789">
            <a:off x="5640758" y="1430850"/>
            <a:ext cx="3170844" cy="2240561"/>
            <a:chOff x="2008" y="2911"/>
            <a:chExt cx="1683" cy="1279"/>
          </a:xfrm>
          <a:effectLst>
            <a:outerShdw blurRad="50800" dist="25400" dir="5400000" algn="ctr" rotWithShape="0">
              <a:srgbClr val="000000">
                <a:alpha val="80000"/>
              </a:srgbClr>
            </a:outerShdw>
          </a:effectLst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14000" contrast="40000"/>
            </a:blip>
            <a:srcRect/>
            <a:stretch>
              <a:fillRect/>
            </a:stretch>
          </p:blipFill>
          <p:spPr bwMode="auto">
            <a:xfrm>
              <a:off x="2008" y="291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 rot="10943241"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 </a:t>
              </a:r>
            </a:p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14409,16083 </a:t>
              </a:r>
              <a:r>
                <a:rPr lang="ru-RU" altLang="ru-RU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тыс.руб</a:t>
              </a:r>
              <a:r>
                <a:rPr lang="ru-RU" alt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71472" y="0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</a:t>
            </a:r>
          </a:p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Юрьев-Польский за 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18" name="Picture 6" descr="C:\Documents and Settings\Bydjet-01\Рабочий стол\logo_forschung_publikation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143380"/>
            <a:ext cx="2296165" cy="185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Юрьев-Польский 2018_ПП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738809"/>
              </p:ext>
            </p:extLst>
          </p:nvPr>
        </p:nvGraphicFramePr>
        <p:xfrm>
          <a:off x="323850" y="1285860"/>
          <a:ext cx="8462992" cy="531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21429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</a:rPr>
              <a:t>Структура налоговых доходов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</a:rPr>
              <a:t>бюджета муниципального образования город Юрьев-Польский за 2023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</a:rPr>
              <a:t>год</a:t>
            </a:r>
          </a:p>
        </p:txBody>
      </p:sp>
      <p:pic>
        <p:nvPicPr>
          <p:cNvPr id="5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131779"/>
              </p:ext>
            </p:extLst>
          </p:nvPr>
        </p:nvGraphicFramePr>
        <p:xfrm>
          <a:off x="142844" y="1000108"/>
          <a:ext cx="885828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214346" y="214290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Структура доходов бюджета муниципального образования</a:t>
            </a:r>
          </a:p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город 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Юрьев-Польский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за 2021-2023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годы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36073" y="857232"/>
            <a:ext cx="1199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buSzPct val="100000"/>
              <a:defRPr/>
            </a:pPr>
            <a:r>
              <a:rPr lang="ru-RU" sz="1400" dirty="0">
                <a:solidFill>
                  <a:srgbClr val="7030A0"/>
                </a:solidFill>
                <a:latin typeface="Times New Roman" pitchFamily="18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тыс. рублей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7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903527"/>
              </p:ext>
            </p:extLst>
          </p:nvPr>
        </p:nvGraphicFramePr>
        <p:xfrm>
          <a:off x="142844" y="1000108"/>
          <a:ext cx="885828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214346" y="214290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Структура доходов бюджета муниципального образования</a:t>
            </a:r>
          </a:p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город 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Юрьев-Польский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за 2023 год</a:t>
            </a:r>
            <a:endParaRPr lang="ru-RU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36073" y="857232"/>
            <a:ext cx="1199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buSzPct val="100000"/>
              <a:defRPr/>
            </a:pPr>
            <a:r>
              <a:rPr lang="ru-RU" sz="1400" dirty="0">
                <a:solidFill>
                  <a:srgbClr val="7030A0"/>
                </a:solidFill>
                <a:latin typeface="Times New Roman" pitchFamily="18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тыс. рублей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7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04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357298"/>
            <a:ext cx="850109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Представленная брошюра «Бюджет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 Юрьев-Польский»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подготовлен в рамках мероприятий, направленных на повышение уровня открытости и понятности бюджетных данных, а также финансовой грамотности населения муниципального образования.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Брошюра иллюстрирует отдельные показатели социально-экономического развития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Юрьев-Польский.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целями подготовки брошюры являются укрепление взаимодействия с гражданами по вопросам финансово-бюджетной сферы, обеспечение конституционных прав граждан на получение информации, соблюдение принципа прозрачности (открытости) бюджета, установленного Бюджетным кодексом Российской Федерации, а также построение эффективной системы общественного контроля в сфере  управления муниципальными финансами.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Информация, отраженная в настоящей брошюре, предназначена для широкого круга лиц и призвана сформировать у читателя всестороннее представление о бюджете муниципального образования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Юрьев-Польский с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 повышения степени участия граждан в бюджетном процессе муниципального образования.</a:t>
            </a:r>
          </a:p>
        </p:txBody>
      </p:sp>
      <p:pic>
        <p:nvPicPr>
          <p:cNvPr id="5" name="Picture 9" descr="Юрьев-Польский 2018_ПП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44" y="0"/>
            <a:ext cx="699862" cy="11967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07504" y="260648"/>
            <a:ext cx="8856984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ru-RU" altLang="ru-RU" sz="15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5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5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4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85728"/>
            <a:ext cx="878687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Налоговые доходы поступили в объеме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69569,0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82,8%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общей сумме налоговых и неналоговых доходов) или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87,9%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уточненным годовым назначениям, что на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197,7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выше, чем поступило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 Главным источником налоговых доходов являются платежи, администрируемые межрайонной ИФНС России №3 по Владимирской области. В структуре налоговых доходов бюджета поступление федеральных налогов (налог на доходы физических лиц, акцизы,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налог)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58,3%,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специальных налоговых режимов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(единый сельскохозяйственный налог) 0,3%,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региональных налогов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(налог на имущество физических лиц, транспортный налог, земельный налог) 41,4%.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Наибольший удельный вес в составе налоговых доходов составляют: налог на доходы физических лиц —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52,1%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44,6%),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на совокупный доход —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0,3%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0,2%),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акцизы -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6,2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(в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6,2%).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Поступление налога на доходы физических лиц составило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36242,0 тыс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рублей, или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109,0%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уточненным годовым назначениям.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Поступления доходов от уплаты  акцизов по подакцизным товарам, производимым на территории Российской Федерации составили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4327,0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103,8%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уточненным годовым назначениям.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единому сельскохозяйственному налогу поступило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232,0тыс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 при плане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232,0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(100% к уточненным годовым назначениям).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Налоги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имущество: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* транспортный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с физических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поступили 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7941,9 тыс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 или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103,1%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уточненным годовым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назначениям;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*  налог на имущество физических лиц поступил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6881,5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110,5%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уточненным годовым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назначениям;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*  Земельный налог с юридических лиц поступил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7591,2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100,9%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уточненным годовым назначениям;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*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налог с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 поступил 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6363,3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105,2%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уточненным годовым назначениям;</a:t>
            </a:r>
          </a:p>
          <a:p>
            <a:pPr marL="285750" indent="-285750" algn="just">
              <a:buFont typeface="Arial" charset="0"/>
              <a:buChar char="•"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563317"/>
              </p:ext>
            </p:extLst>
          </p:nvPr>
        </p:nvGraphicFramePr>
        <p:xfrm>
          <a:off x="323850" y="1214422"/>
          <a:ext cx="8568630" cy="5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214290"/>
            <a:ext cx="7500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Структура неналоговых доходов муниципального образования 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город Юрьев-Польский за 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год</a:t>
            </a:r>
          </a:p>
        </p:txBody>
      </p:sp>
      <p:pic>
        <p:nvPicPr>
          <p:cNvPr id="7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5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6448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52"/>
            <a:ext cx="85725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Неналоговых доходов за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мобилизовано в бюджет муниципального образования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Юрьев-Польский 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14409,2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102,7%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годовым бюджетным назначениям.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План по доходам от использования имущества, находящегося в государственной и муниципальной собственности на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6552,4 тыс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 исполнен 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6805,8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рублей, или на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103,9%,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уточненным годовым назначениям. В разрезе доходных источников картина сложилась следующим образом: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план по доходам, полученным в виде арендной платы за земельные участки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собственность на которые не разграничена выполнен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101,6%;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плане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1080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фактически поступило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1097,6 тыс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рублей. 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план по доходам от сдачи в аренду имущества, находящегося в оперативном управлении органов управления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поселения выполнен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100,1%,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плане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208,5 тыс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 фактически поступило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208,7 тыс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прочим поступлениям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в собственности поселения ( за исключением имущества муниципальных автономных учреждений, а так же имущества муниципальных унитарных предприятий в том числе казенных )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 4350,0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рублей, исполнен 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4577,6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или на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105,2%.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плата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поселений, и на землях или земельных участках, государственная собственность на которые не разграничена</a:t>
            </a:r>
            <a:r>
              <a:rPr lang="ru-RU" sz="1400" dirty="0"/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 921,9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плане  913,9 тыс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 или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100,9%.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 государства сложились 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6172,6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при плане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6078,2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рублей, или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101,6%.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План по доходам от продажи материальных и нематериальных активов 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1307,1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рублей, исполнен 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1339,4 тыс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 или на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102,5%.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Денежные взыскания (штрафы) за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поступили 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91,4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101,2%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уточненным годовым назначениям (план —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90,3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buFontTx/>
              <a:buChar char="-"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671763" y="2393950"/>
            <a:ext cx="4211637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800">
                <a:solidFill>
                  <a:srgbClr val="073E87"/>
                </a:solidFill>
                <a:latin typeface="Candara" pitchFamily="34" charset="0"/>
              </a:rPr>
              <a:t>                                          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839387"/>
              </p:ext>
            </p:extLst>
          </p:nvPr>
        </p:nvGraphicFramePr>
        <p:xfrm>
          <a:off x="428596" y="1357298"/>
          <a:ext cx="8208962" cy="51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5786" y="142852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в бюджет муниципального образования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Юрьев-Польский за 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( тыс. руб.)</a:t>
            </a:r>
            <a:b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7" name="Picture 9" descr="Юрьев-Польский 2018_ПП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903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6448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52"/>
            <a:ext cx="857256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Объем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 составил в 2023 году  203841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97,1 % к плану 2023 года и 70,8% от общего объема доходов поступивших в 2023 году и 169,9% к исполнению 2022 года,  в том числе: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 Дотация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поддержку мер по обеспечению сбалансированности бюджетов из областного  бюджета поступила в сумме 12844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100 % к плану  2023 года 6,3% от безвозмездных поступлений в 2023 году и 119,7% к исполнению 2022 года;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 Дотация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выравнивание бюджетной обеспеченности из бюджета муниципального образования Юрьев-Польский район поступила в сумме 4053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100 % к плану  2023 года 20,0% от безвозмездных поступлений в 2023 году;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 Субсидии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областного бюджета в сумме 41738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97,0% к плану 2023 года 20,5% от безвозмездных поступлений в 2023 году и 106,6% к исполнению 2022 года.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 Иные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поступили в сумме 142286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96,8% к плану на 2023 год 69,8% от безвозмездных поступлений в 2023 году и более чем в 2 раза к исполнению 2022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 Прочие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(пожертвования) составили  в 2023 году  2947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98,2% к плану 2023 года 1,4% от безвозмездных поступлений в 2023 году и  более чем в 2 раза к исполнению 2022 года.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произведен возврат субсидии на премирование победителей конкурса по итогам реализации мероприятий по благоустройству территорий среди муниципальных образований Владимирской области в сумме 27 тыс. руб. не израсходованные в 2022 году.</a:t>
            </a: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85728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Исполнение расходов бюджета муниципального образования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город Юрьев-Польский за 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год </a:t>
            </a:r>
          </a:p>
        </p:txBody>
      </p:sp>
      <p:pic>
        <p:nvPicPr>
          <p:cNvPr id="6" name="Picture 4" descr="http://ulpravda.ru/pictures/news/big/70419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488238" cy="4991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53376545"/>
              </p:ext>
            </p:extLst>
          </p:nvPr>
        </p:nvGraphicFramePr>
        <p:xfrm>
          <a:off x="571472" y="1357298"/>
          <a:ext cx="7704856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42976" y="285728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Динамика исполнения  расходов бюджета муниципального</a:t>
            </a:r>
          </a:p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 образования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город Юрьев-Польский за 2021-2023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годы </a:t>
            </a:r>
          </a:p>
          <a:p>
            <a:pPr algn="r" eaLnBrk="1" hangingPunct="1">
              <a:buSzPct val="100000"/>
              <a:defRPr/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</a:rPr>
              <a:t>(тыс. рублей)</a:t>
            </a:r>
          </a:p>
        </p:txBody>
      </p:sp>
      <p:pic>
        <p:nvPicPr>
          <p:cNvPr id="6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789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024687" cy="1143000"/>
          </a:xfrm>
        </p:spPr>
        <p:txBody>
          <a:bodyPr rtlCol="0">
            <a:no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8208962" cy="1431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  <a:br>
              <a:rPr lang="ru-RU" sz="13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3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Принципы формирования расходов бюджета:</a:t>
            </a:r>
            <a:br>
              <a:rPr lang="ru-RU" sz="13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3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ru-RU" sz="11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разделам;</a:t>
            </a:r>
            <a:br>
              <a:rPr lang="ru-RU" sz="11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1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по ведомствам;</a:t>
            </a:r>
            <a:br>
              <a:rPr lang="ru-RU" sz="11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1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по муниципальным программам 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 bwMode="auto">
          <a:xfrm>
            <a:off x="1035061" y="2994933"/>
            <a:ext cx="675006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32500" lnSpcReduction="2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разделов классификации расходов бюджета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31B6FD"/>
              </a:buClr>
              <a:defRPr/>
            </a:pPr>
            <a:endParaRPr lang="ru-RU" sz="4000" dirty="0">
              <a:solidFill>
                <a:srgbClr val="073E87"/>
              </a:solidFill>
              <a:latin typeface="Candara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0100	Общегосударственные вопросы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0300</a:t>
            </a: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	Национальная  безопасность и правоохранительная деятельность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0400	Национальная экономика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0500	Жилищно-коммунальное хозяйство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0600	Охрана окружающей среды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0700	Образование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0800	Культура, кинематография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1000	Социальная политика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1100	Физическая культура и спорт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1300</a:t>
            </a: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	Обслуживание государственного и муниципального </a:t>
            </a:r>
            <a:r>
              <a:rPr lang="ru-RU" sz="48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долга</a:t>
            </a:r>
            <a:endParaRPr lang="ru-RU" sz="4800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 descr="Юрьев-Польский 2018_ПП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Юрьев-Польский 2018_ПП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21" y="35917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087852"/>
              </p:ext>
            </p:extLst>
          </p:nvPr>
        </p:nvGraphicFramePr>
        <p:xfrm>
          <a:off x="23976" y="1077703"/>
          <a:ext cx="9012520" cy="5516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3143240" y="6286520"/>
            <a:ext cx="41434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Показатели за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год  (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288734,62938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тыс. рублей) 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3143240" y="5929330"/>
            <a:ext cx="44418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Показатели за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201983,64180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714612" y="6357958"/>
            <a:ext cx="360363" cy="180975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2775" name="AutoShape 6"/>
          <p:cNvSpPr>
            <a:spLocks noChangeArrowheads="1"/>
          </p:cNvSpPr>
          <p:nvPr/>
        </p:nvSpPr>
        <p:spPr bwMode="auto">
          <a:xfrm>
            <a:off x="2714612" y="6000768"/>
            <a:ext cx="360363" cy="177800"/>
          </a:xfrm>
          <a:prstGeom prst="cube">
            <a:avLst>
              <a:gd name="adj" fmla="val 25000"/>
            </a:avLst>
          </a:prstGeom>
          <a:solidFill>
            <a:srgbClr val="C000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32776" name="Прямоугольник 4"/>
          <p:cNvSpPr>
            <a:spLocks noChangeArrowheads="1"/>
          </p:cNvSpPr>
          <p:nvPr/>
        </p:nvSpPr>
        <p:spPr bwMode="auto">
          <a:xfrm>
            <a:off x="3143240" y="5572140"/>
            <a:ext cx="44448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Показатели за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2021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год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(183890,33741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тыс. рублей)    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714612" y="5643578"/>
            <a:ext cx="360363" cy="180975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alt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142852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бюджета муниципального образования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Юрьев-Польский за 2021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pic>
        <p:nvPicPr>
          <p:cNvPr id="13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24919"/>
              </p:ext>
            </p:extLst>
          </p:nvPr>
        </p:nvGraphicFramePr>
        <p:xfrm>
          <a:off x="214282" y="1000103"/>
          <a:ext cx="8715436" cy="4942050"/>
        </p:xfrm>
        <a:graphic>
          <a:graphicData uri="http://schemas.openxmlformats.org/drawingml/2006/table">
            <a:tbl>
              <a:tblPr/>
              <a:tblGrid>
                <a:gridCol w="4857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87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      Наименование показателя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План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9983" marR="89983" marT="104346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89983" marR="89983" marT="104346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51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бюджета - ИТОГО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302328,38891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288734,62938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95,5</a:t>
                      </a:r>
                      <a:endParaRPr lang="ru-RU" sz="1400" dirty="0"/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4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11869,74541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11818,7418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99,6</a:t>
                      </a:r>
                      <a:endParaRPr lang="ru-RU" sz="1400" dirty="0"/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4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2777,276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2777,276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020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68037,56231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57281,91355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84,2</a:t>
                      </a:r>
                      <a:endParaRPr lang="ru-RU" sz="1400" dirty="0"/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4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122646,79172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120033,98195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24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72,100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72,100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24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70,000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70,000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17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Культура,  кинематография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66931,7346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66931,7346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4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3664,20377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3656,75735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24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26255,98661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26089,13564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24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2,98849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2,98849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9776" name="Line 163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Распределение расходов бюджета муниципального образования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город Юрьев-Польский по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разделам бюджетной классификации за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год </a:t>
            </a:r>
          </a:p>
          <a:p>
            <a:pPr algn="r" eaLnBrk="1" hangingPunct="1">
              <a:buSzPct val="100000"/>
              <a:defRPr/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</a:rPr>
              <a:t>(тыс. рублей)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94320"/>
            <a:ext cx="835824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– это этап бюджетного процесса, который начинается с момента утверждения решения о бюджете законодательным (представительным) органом власти муниципального образования и продолжается в течение финансового года. Его содержание заключается в выполнении доходной и расходной частей бюджета. Можно выделить две стороны этого процесса: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исполнение по доходам – обеспечение полного и своевременного поступления в бюджет отдельных видов доходов, в первую очередь, налогов и других обязательных платежей, в соответствии с утвержденным планом;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исполнение по расходам –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Составление и утверждение отчета об исполнении бюджета является важной формой контроля за исполнением бюджета.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«Бюджет для граждан» знакомит с положениями решения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Совета народных депутатов муниципального образования город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Юрьев-Польский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Юрьев-Польского района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исполнении бюджета муниципального образования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Юрьев-Польский за 2023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год».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В «Бюджете для граждан» кратко и доступно отражены основные параметры исполнения бюджета муниципального образования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Юрьев-Польский за 2023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Отчет об исполнении бюджета муниципального образования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Юрьев-Польский рассматривается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публичных слушаниях.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Публичные слушания по отчету об исполнении бюджета муниципального образования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Юрьев-Польский за 2023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будут проведены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года.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9" descr="Юрьев-Польский 2018_ПП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844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868388"/>
              </p:ext>
            </p:extLst>
          </p:nvPr>
        </p:nvGraphicFramePr>
        <p:xfrm>
          <a:off x="473075" y="1031875"/>
          <a:ext cx="8197850" cy="534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28662" y="214290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Юрьев-Польский за  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5" name="Picture 9" descr="Юрьев-Польский 2018_ПП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21" y="35917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 New Roman" pitchFamily="16" charset="0"/>
              <a:buNone/>
            </a:pPr>
            <a:r>
              <a:rPr lang="ru-RU" altLang="ru-RU"/>
              <a:t>        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034747"/>
              </p:ext>
            </p:extLst>
          </p:nvPr>
        </p:nvGraphicFramePr>
        <p:xfrm>
          <a:off x="323850" y="1196752"/>
          <a:ext cx="8496621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844" y="285728"/>
            <a:ext cx="7929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по разделу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«Социальная политика»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pic>
        <p:nvPicPr>
          <p:cNvPr id="5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21" y="35917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055611"/>
              </p:ext>
            </p:extLst>
          </p:nvPr>
        </p:nvGraphicFramePr>
        <p:xfrm>
          <a:off x="179512" y="1340768"/>
          <a:ext cx="8786842" cy="500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214290"/>
            <a:ext cx="6215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 по разделу «Культура, кинематография» за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5500702"/>
            <a:ext cx="2312209" cy="6680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66931,7346 </a:t>
            </a:r>
            <a:r>
              <a:rPr lang="ru-RU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5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21" y="35917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859089"/>
              </p:ext>
            </p:extLst>
          </p:nvPr>
        </p:nvGraphicFramePr>
        <p:xfrm>
          <a:off x="661988" y="1500174"/>
          <a:ext cx="8124854" cy="4541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42852"/>
            <a:ext cx="5929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по разделу «Национальная экономика» за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5445224"/>
            <a:ext cx="4248471" cy="864096"/>
          </a:xfrm>
          <a:prstGeom prst="rect">
            <a:avLst/>
          </a:prstGeom>
          <a:solidFill>
            <a:srgbClr val="FEB80A">
              <a:lumMod val="20000"/>
              <a:lumOff val="80000"/>
            </a:srgbClr>
          </a:solidFill>
          <a:ln w="15875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57281,91355</a:t>
            </a:r>
            <a:endParaRPr lang="ru-RU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5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21" y="35917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545215"/>
              </p:ext>
            </p:extLst>
          </p:nvPr>
        </p:nvGraphicFramePr>
        <p:xfrm>
          <a:off x="642910" y="1357298"/>
          <a:ext cx="7416824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42976" y="142852"/>
            <a:ext cx="6500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 по разделу </a:t>
            </a:r>
          </a:p>
          <a:p>
            <a:pPr algn="ctr"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</a:t>
            </a:r>
          </a:p>
          <a:p>
            <a:pPr algn="ctr"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5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21" y="35917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245072"/>
              </p:ext>
            </p:extLst>
          </p:nvPr>
        </p:nvGraphicFramePr>
        <p:xfrm>
          <a:off x="1022350" y="1463675"/>
          <a:ext cx="7243763" cy="49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00166" y="214290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по разделу «Социальная политика» за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5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21" y="35917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97420" y="1549526"/>
            <a:ext cx="8893175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3525"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73E87"/>
                </a:solidFill>
                <a:latin typeface="Candara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188913"/>
            <a:ext cx="820578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indent="358775"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бюджета муниципального образования город Юрьев-Польский </a:t>
            </a:r>
            <a:r>
              <a:rPr lang="ru-RU" alt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2023 </a:t>
            </a: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4" name="AutoShape 7"/>
          <p:cNvSpPr>
            <a:spLocks noChangeArrowheads="1"/>
          </p:cNvSpPr>
          <p:nvPr/>
        </p:nvSpPr>
        <p:spPr bwMode="auto">
          <a:xfrm>
            <a:off x="1187624" y="1988840"/>
            <a:ext cx="6912768" cy="1197670"/>
          </a:xfrm>
          <a:prstGeom prst="roundRect">
            <a:avLst>
              <a:gd name="adj" fmla="val 16667"/>
            </a:avLst>
          </a:prstGeom>
          <a:solidFill>
            <a:srgbClr val="EBE8D5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990099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Публичные нормативные </a:t>
            </a:r>
            <a:r>
              <a:rPr lang="ru-RU" altLang="ru-RU" sz="1800" dirty="0" smtClean="0">
                <a:solidFill>
                  <a:srgbClr val="990099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обязательства 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990099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502,40377 </a:t>
            </a:r>
            <a:r>
              <a:rPr lang="ru-RU" altLang="ru-RU" sz="1800" dirty="0" err="1" smtClean="0">
                <a:solidFill>
                  <a:srgbClr val="990099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тыс.рублей</a:t>
            </a:r>
            <a:endParaRPr lang="ru-RU" altLang="ru-RU" sz="1800" dirty="0">
              <a:solidFill>
                <a:srgbClr val="990099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565" name="AutoShape 8"/>
          <p:cNvSpPr>
            <a:spLocks noChangeArrowheads="1"/>
          </p:cNvSpPr>
          <p:nvPr/>
        </p:nvSpPr>
        <p:spPr bwMode="auto">
          <a:xfrm>
            <a:off x="5508625" y="3933056"/>
            <a:ext cx="3289300" cy="1296144"/>
          </a:xfrm>
          <a:prstGeom prst="roundRect">
            <a:avLst>
              <a:gd name="adj" fmla="val 16667"/>
            </a:avLst>
          </a:prstGeom>
          <a:solidFill>
            <a:srgbClr val="C7F797"/>
          </a:solidFill>
          <a:ln w="15840" cap="sq">
            <a:solidFill>
              <a:srgbClr val="32513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u="sng" dirty="0">
              <a:solidFill>
                <a:srgbClr val="00000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Доплата к пенсиям муниципальным служащим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392,35377 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altLang="ru-RU" sz="16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6" name="AutoShape 10"/>
          <p:cNvSpPr>
            <a:spLocks noChangeArrowheads="1"/>
          </p:cNvSpPr>
          <p:nvPr/>
        </p:nvSpPr>
        <p:spPr bwMode="auto">
          <a:xfrm>
            <a:off x="458788" y="3933056"/>
            <a:ext cx="3644900" cy="1368152"/>
          </a:xfrm>
          <a:prstGeom prst="roundRect">
            <a:avLst>
              <a:gd name="adj" fmla="val 16667"/>
            </a:avLst>
          </a:prstGeom>
          <a:solidFill>
            <a:srgbClr val="C7F797"/>
          </a:solidFill>
          <a:ln w="15840" cap="sq">
            <a:solidFill>
              <a:srgbClr val="32513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 отдельным категориям граждан  110,050 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567" name="AutoShape 12"/>
          <p:cNvCxnSpPr>
            <a:cxnSpLocks noChangeShapeType="1"/>
          </p:cNvCxnSpPr>
          <p:nvPr/>
        </p:nvCxnSpPr>
        <p:spPr bwMode="auto">
          <a:xfrm rot="10800000" flipV="1">
            <a:off x="1907704" y="3312102"/>
            <a:ext cx="1390650" cy="503238"/>
          </a:xfrm>
          <a:prstGeom prst="straightConnector1">
            <a:avLst/>
          </a:prstGeom>
          <a:noFill/>
          <a:ln w="9360" cap="sq">
            <a:solidFill>
              <a:srgbClr val="72A376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68" name="AutoShape 13"/>
          <p:cNvCxnSpPr>
            <a:cxnSpLocks noChangeShapeType="1"/>
          </p:cNvCxnSpPr>
          <p:nvPr/>
        </p:nvCxnSpPr>
        <p:spPr bwMode="auto">
          <a:xfrm>
            <a:off x="5644656" y="3284984"/>
            <a:ext cx="1493838" cy="428625"/>
          </a:xfrm>
          <a:prstGeom prst="straightConnector1">
            <a:avLst/>
          </a:prstGeom>
          <a:noFill/>
          <a:ln w="9360" cap="sq">
            <a:solidFill>
              <a:srgbClr val="72A376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6569" name="Picture 9" descr="Юрьев-Польский 2018_ПП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22225"/>
            <a:ext cx="938212" cy="1360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466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250889"/>
              </p:ext>
            </p:extLst>
          </p:nvPr>
        </p:nvGraphicFramePr>
        <p:xfrm>
          <a:off x="468313" y="1125538"/>
          <a:ext cx="8207375" cy="5327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142852"/>
            <a:ext cx="87154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ассигнований, направляемых на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муниципальном образовании </a:t>
            </a:r>
          </a:p>
          <a:p>
            <a:pPr algn="ctr" eaLnBrk="1" hangingPunct="1">
              <a:buSzPct val="100000"/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Юрьев-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Польский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2021-2023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algn="ctr" eaLnBrk="1" hangingPunct="1">
              <a:buSzPct val="100000"/>
              <a:defRPr/>
            </a:pPr>
            <a:r>
              <a:rPr lang="ru-RU" sz="1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7790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97420" y="1549526"/>
            <a:ext cx="8893175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3525"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73E87"/>
                </a:solidFill>
                <a:latin typeface="Candara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188913"/>
            <a:ext cx="820578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indent="358775"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бюджета муниципального образования город Юрьев-Польский </a:t>
            </a:r>
            <a:r>
              <a:rPr lang="ru-RU" alt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2023 </a:t>
            </a: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4" name="AutoShape 7"/>
          <p:cNvSpPr>
            <a:spLocks noChangeArrowheads="1"/>
          </p:cNvSpPr>
          <p:nvPr/>
        </p:nvSpPr>
        <p:spPr bwMode="auto">
          <a:xfrm>
            <a:off x="1115615" y="1442358"/>
            <a:ext cx="6912768" cy="1554594"/>
          </a:xfrm>
          <a:prstGeom prst="roundRect">
            <a:avLst>
              <a:gd name="adj" fmla="val 16667"/>
            </a:avLst>
          </a:prstGeom>
          <a:solidFill>
            <a:srgbClr val="EBE8D5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990099"/>
                </a:solidFill>
                <a:latin typeface="Tahoma" pitchFamily="34" charset="0"/>
              </a:rPr>
              <a:t>Поддержка семьи и </a:t>
            </a:r>
            <a:r>
              <a:rPr lang="ru-RU" altLang="ru-RU" sz="1800" dirty="0" smtClean="0">
                <a:solidFill>
                  <a:srgbClr val="990099"/>
                </a:solidFill>
                <a:latin typeface="Tahoma" pitchFamily="34" charset="0"/>
              </a:rPr>
              <a:t>детей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990099"/>
                </a:solidFill>
                <a:latin typeface="Tahoma" pitchFamily="34" charset="0"/>
              </a:rPr>
              <a:t>3154,35358 </a:t>
            </a:r>
            <a:r>
              <a:rPr lang="ru-RU" altLang="ru-RU" sz="1800" dirty="0" err="1" smtClean="0">
                <a:solidFill>
                  <a:srgbClr val="990099"/>
                </a:solidFill>
                <a:latin typeface="Tahoma" pitchFamily="34" charset="0"/>
              </a:rPr>
              <a:t>тыс.рублей</a:t>
            </a:r>
            <a:r>
              <a:rPr lang="ru-RU" altLang="ru-RU" sz="1800" dirty="0" smtClean="0">
                <a:solidFill>
                  <a:srgbClr val="990099"/>
                </a:solidFill>
                <a:latin typeface="Tahoma" pitchFamily="34" charset="0"/>
              </a:rPr>
              <a:t> </a:t>
            </a:r>
            <a:endParaRPr lang="ru-RU" altLang="ru-RU" sz="1800" dirty="0">
              <a:solidFill>
                <a:srgbClr val="990099"/>
              </a:solidFill>
              <a:latin typeface="Tahoma" pitchFamily="34" charset="0"/>
            </a:endParaRPr>
          </a:p>
        </p:txBody>
      </p:sp>
      <p:sp>
        <p:nvSpPr>
          <p:cNvPr id="66565" name="AutoShape 8"/>
          <p:cNvSpPr>
            <a:spLocks noChangeArrowheads="1"/>
          </p:cNvSpPr>
          <p:nvPr/>
        </p:nvSpPr>
        <p:spPr bwMode="auto">
          <a:xfrm>
            <a:off x="5521267" y="4149081"/>
            <a:ext cx="3289300" cy="1408580"/>
          </a:xfrm>
          <a:prstGeom prst="roundRect">
            <a:avLst>
              <a:gd name="adj" fmla="val 16667"/>
            </a:avLst>
          </a:prstGeom>
          <a:solidFill>
            <a:srgbClr val="C7F797"/>
          </a:solidFill>
          <a:ln w="15840" cap="sq">
            <a:solidFill>
              <a:srgbClr val="32513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жильем молодых семей за счет средств областного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2451,0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6" name="AutoShape 10"/>
          <p:cNvSpPr>
            <a:spLocks noChangeArrowheads="1"/>
          </p:cNvSpPr>
          <p:nvPr/>
        </p:nvSpPr>
        <p:spPr bwMode="auto">
          <a:xfrm>
            <a:off x="611560" y="4071270"/>
            <a:ext cx="3644900" cy="1517970"/>
          </a:xfrm>
          <a:prstGeom prst="roundRect">
            <a:avLst>
              <a:gd name="adj" fmla="val 16667"/>
            </a:avLst>
          </a:prstGeom>
          <a:solidFill>
            <a:srgbClr val="C7F797"/>
          </a:solidFill>
          <a:ln w="15840" cap="sq">
            <a:solidFill>
              <a:srgbClr val="32513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/>
              <a:t>обеспечению жильем   молодых семей за счет местного </a:t>
            </a:r>
            <a:r>
              <a:rPr lang="ru-RU" sz="1600" dirty="0" smtClean="0"/>
              <a:t>бюджета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703,0 </a:t>
            </a:r>
            <a:r>
              <a:rPr lang="ru-RU" alt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567" name="AutoShape 12"/>
          <p:cNvCxnSpPr>
            <a:cxnSpLocks noChangeShapeType="1"/>
          </p:cNvCxnSpPr>
          <p:nvPr/>
        </p:nvCxnSpPr>
        <p:spPr bwMode="auto">
          <a:xfrm flipH="1">
            <a:off x="2483768" y="3140968"/>
            <a:ext cx="936104" cy="792088"/>
          </a:xfrm>
          <a:prstGeom prst="straightConnector1">
            <a:avLst/>
          </a:prstGeom>
          <a:noFill/>
          <a:ln w="9360" cap="sq">
            <a:solidFill>
              <a:srgbClr val="72A376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68" name="AutoShape 13"/>
          <p:cNvCxnSpPr>
            <a:cxnSpLocks noChangeShapeType="1"/>
          </p:cNvCxnSpPr>
          <p:nvPr/>
        </p:nvCxnSpPr>
        <p:spPr bwMode="auto">
          <a:xfrm>
            <a:off x="5940152" y="3140968"/>
            <a:ext cx="1008112" cy="930302"/>
          </a:xfrm>
          <a:prstGeom prst="straightConnector1">
            <a:avLst/>
          </a:prstGeom>
          <a:noFill/>
          <a:ln w="9360" cap="sq">
            <a:solidFill>
              <a:srgbClr val="72A376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6569" name="Picture 9" descr="Юрьев-Польский 2018_ПП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22225"/>
            <a:ext cx="938212" cy="1360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931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400584"/>
              </p:ext>
            </p:extLst>
          </p:nvPr>
        </p:nvGraphicFramePr>
        <p:xfrm>
          <a:off x="468313" y="1125538"/>
          <a:ext cx="8207375" cy="5327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142852"/>
            <a:ext cx="87154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ассигнований, направляемых на государственную и муниципальную поддержку семьи и детей в муниципальном образовании </a:t>
            </a:r>
          </a:p>
          <a:p>
            <a:pPr algn="ctr" eaLnBrk="1" hangingPunct="1">
              <a:buSzPct val="100000"/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Юрьев-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Польский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2021-2023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algn="ctr" eaLnBrk="1" hangingPunct="1">
              <a:buSzPct val="100000"/>
              <a:defRPr/>
            </a:pPr>
            <a:r>
              <a:rPr lang="ru-RU" sz="1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4526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500990" cy="836712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термины и понятия бюджета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715436" cy="4968552"/>
          </a:xfrm>
        </p:spPr>
        <p:txBody>
          <a:bodyPr/>
          <a:lstStyle/>
          <a:p>
            <a:pPr algn="just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финансовый план, который обобщает доходы и расходы за определенный период времени. </a:t>
            </a:r>
          </a:p>
          <a:p>
            <a:pPr algn="just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включает в себя бюджет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поселения.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Доходы бюджета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поступающие в бюджет средства: налоги, платежи и сборы, средства из вышестоящих бюджетов.</a:t>
            </a:r>
          </a:p>
          <a:p>
            <a:pPr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 на социальные выплаты населению, оказание муниципальных услуг, капитальное строительство и другие нужды. </a:t>
            </a:r>
          </a:p>
          <a:p>
            <a:pPr algn="just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Дефицит бюджета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pPr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расходами.</a:t>
            </a:r>
          </a:p>
          <a:p>
            <a:pPr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средства предоставляемые одним бюджетом бюджетной системы РФ другому бюджету бюджетной системы РФ. </a:t>
            </a:r>
          </a:p>
          <a:p>
            <a:pPr algn="just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pPr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в целях софинансирования расходных обязательств бюджета, которому они предоставляются.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документ муниципального стратегического  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планирования, представляющий собой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</a:p>
        </p:txBody>
      </p:sp>
      <p:pic>
        <p:nvPicPr>
          <p:cNvPr id="5" name="Picture 9" descr="Юрьев-Польский 2018_ПП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16632"/>
            <a:ext cx="793750" cy="12464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25411" y="1793303"/>
            <a:ext cx="8893175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3525"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73E87"/>
                </a:solidFill>
                <a:latin typeface="Candara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188913"/>
            <a:ext cx="820578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indent="358775"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бюджета муниципального образования город Юрьев-Польский </a:t>
            </a:r>
            <a:r>
              <a:rPr lang="ru-RU" alt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2023 </a:t>
            </a: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4" name="AutoShape 7"/>
          <p:cNvSpPr>
            <a:spLocks noChangeArrowheads="1"/>
          </p:cNvSpPr>
          <p:nvPr/>
        </p:nvSpPr>
        <p:spPr bwMode="auto">
          <a:xfrm>
            <a:off x="1115615" y="1442359"/>
            <a:ext cx="6912768" cy="834514"/>
          </a:xfrm>
          <a:prstGeom prst="roundRect">
            <a:avLst>
              <a:gd name="adj" fmla="val 16667"/>
            </a:avLst>
          </a:prstGeom>
          <a:solidFill>
            <a:srgbClr val="EBE8D5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990099"/>
                </a:solidFill>
                <a:latin typeface="Tahoma" pitchFamily="34" charset="0"/>
              </a:rPr>
              <a:t>Поддержка </a:t>
            </a:r>
            <a:r>
              <a:rPr lang="ru-RU" altLang="ru-RU" sz="1800" dirty="0" smtClean="0">
                <a:solidFill>
                  <a:srgbClr val="990099"/>
                </a:solidFill>
                <a:latin typeface="Tahoma" pitchFamily="34" charset="0"/>
              </a:rPr>
              <a:t>инициатив граждан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990099"/>
                </a:solidFill>
                <a:latin typeface="Tahoma" pitchFamily="34" charset="0"/>
              </a:rPr>
              <a:t>86481,85353 </a:t>
            </a:r>
            <a:r>
              <a:rPr lang="ru-RU" altLang="ru-RU" sz="1800" dirty="0" err="1" smtClean="0">
                <a:solidFill>
                  <a:srgbClr val="990099"/>
                </a:solidFill>
                <a:latin typeface="Tahoma" pitchFamily="34" charset="0"/>
              </a:rPr>
              <a:t>тыс.рублей</a:t>
            </a:r>
            <a:r>
              <a:rPr lang="ru-RU" altLang="ru-RU" sz="1800" dirty="0" smtClean="0">
                <a:solidFill>
                  <a:srgbClr val="990099"/>
                </a:solidFill>
                <a:latin typeface="Tahoma" pitchFamily="34" charset="0"/>
              </a:rPr>
              <a:t> </a:t>
            </a:r>
            <a:endParaRPr lang="ru-RU" altLang="ru-RU" sz="1800" dirty="0">
              <a:solidFill>
                <a:srgbClr val="990099"/>
              </a:solidFill>
              <a:latin typeface="Tahoma" pitchFamily="34" charset="0"/>
            </a:endParaRPr>
          </a:p>
        </p:txBody>
      </p:sp>
      <p:sp>
        <p:nvSpPr>
          <p:cNvPr id="66565" name="AutoShape 8"/>
          <p:cNvSpPr>
            <a:spLocks noChangeArrowheads="1"/>
          </p:cNvSpPr>
          <p:nvPr/>
        </p:nvSpPr>
        <p:spPr bwMode="auto">
          <a:xfrm>
            <a:off x="5220072" y="2852937"/>
            <a:ext cx="3577853" cy="3096344"/>
          </a:xfrm>
          <a:prstGeom prst="roundRect">
            <a:avLst>
              <a:gd name="adj" fmla="val 16667"/>
            </a:avLst>
          </a:prstGeom>
          <a:solidFill>
            <a:srgbClr val="C7F797"/>
          </a:solidFill>
          <a:ln w="15840" cap="sq">
            <a:solidFill>
              <a:srgbClr val="32513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современной городской среды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16481,85353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14273,30945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бюджет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291,29055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1650,202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собственников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267,05153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6" name="AutoShape 10"/>
          <p:cNvSpPr>
            <a:spLocks noChangeArrowheads="1"/>
          </p:cNvSpPr>
          <p:nvPr/>
        </p:nvSpPr>
        <p:spPr bwMode="auto">
          <a:xfrm>
            <a:off x="509688" y="2852936"/>
            <a:ext cx="3644900" cy="3096344"/>
          </a:xfrm>
          <a:prstGeom prst="roundRect">
            <a:avLst>
              <a:gd name="adj" fmla="val 16667"/>
            </a:avLst>
          </a:prstGeom>
          <a:solidFill>
            <a:srgbClr val="C7F797"/>
          </a:solidFill>
          <a:ln w="15840" cap="sq">
            <a:solidFill>
              <a:srgbClr val="32513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/>
              <a:t>создание комфортной городской среды в малых городах и исторических поселениях – победителях Всероссийского конкурса лучших проектов создания комфортной городской </a:t>
            </a:r>
            <a:r>
              <a:rPr lang="ru-RU" sz="1600" dirty="0" smtClean="0"/>
              <a:t>среды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70000,0 </a:t>
            </a:r>
            <a:r>
              <a:rPr lang="ru-RU" alt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567" name="AutoShape 12"/>
          <p:cNvCxnSpPr>
            <a:cxnSpLocks noChangeShapeType="1"/>
          </p:cNvCxnSpPr>
          <p:nvPr/>
        </p:nvCxnSpPr>
        <p:spPr bwMode="auto">
          <a:xfrm rot="10800000" flipV="1">
            <a:off x="2281238" y="2276872"/>
            <a:ext cx="1390650" cy="503238"/>
          </a:xfrm>
          <a:prstGeom prst="straightConnector1">
            <a:avLst/>
          </a:prstGeom>
          <a:noFill/>
          <a:ln w="9360" cap="sq">
            <a:solidFill>
              <a:srgbClr val="72A376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68" name="AutoShape 13"/>
          <p:cNvCxnSpPr>
            <a:cxnSpLocks noChangeShapeType="1"/>
          </p:cNvCxnSpPr>
          <p:nvPr/>
        </p:nvCxnSpPr>
        <p:spPr bwMode="auto">
          <a:xfrm>
            <a:off x="5364088" y="2276872"/>
            <a:ext cx="1493838" cy="428625"/>
          </a:xfrm>
          <a:prstGeom prst="straightConnector1">
            <a:avLst/>
          </a:prstGeom>
          <a:noFill/>
          <a:ln w="9360" cap="sq">
            <a:solidFill>
              <a:srgbClr val="72A376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6569" name="Picture 9" descr="Юрьев-Польский 2018_ПП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22225"/>
            <a:ext cx="938212" cy="1360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587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294939"/>
              </p:ext>
            </p:extLst>
          </p:nvPr>
        </p:nvGraphicFramePr>
        <p:xfrm>
          <a:off x="468313" y="1125538"/>
          <a:ext cx="8207375" cy="5327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142852"/>
            <a:ext cx="87154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ассигнований, направляемых на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поддержку </a:t>
            </a:r>
          </a:p>
          <a:p>
            <a:pPr algn="ctr" eaLnBrk="1" hangingPunct="1">
              <a:buSzPct val="100000"/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инициатив граждан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муниципальном образовании </a:t>
            </a:r>
          </a:p>
          <a:p>
            <a:pPr algn="ctr" eaLnBrk="1" hangingPunct="1">
              <a:buSzPct val="100000"/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Юрьев-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Польский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2021-2023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algn="ctr" eaLnBrk="1" hangingPunct="1">
              <a:buSzPct val="100000"/>
              <a:defRPr/>
            </a:pPr>
            <a:r>
              <a:rPr lang="ru-RU" sz="1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5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22225"/>
            <a:ext cx="938212" cy="11745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76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508000" y="1339932"/>
            <a:ext cx="8893175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3525"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073E87"/>
                </a:solidFill>
                <a:latin typeface="Candara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4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0" y="188913"/>
            <a:ext cx="820578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indent="358775"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город Юрьев-Польский </a:t>
            </a:r>
            <a:r>
              <a:rPr lang="ru-RU" alt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2023 </a:t>
            </a: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508000" y="4293094"/>
            <a:ext cx="2630488" cy="207961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4584D3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u="sng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среда»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10000,0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6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u="sng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3724533" y="4293095"/>
            <a:ext cx="2503651" cy="2123579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63640" dir="2700000" algn="ctr" rotWithShape="0">
              <a:srgbClr val="808080">
                <a:alpha val="89005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комфортной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среды»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85331,2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6500814" y="4293095"/>
            <a:ext cx="2463674" cy="208389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360" cap="sq">
            <a:solidFill>
              <a:srgbClr val="4584D3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7002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solidFill>
                  <a:schemeClr val="tx1"/>
                </a:solidFill>
                <a:cs typeface="+mn-cs"/>
              </a:rPr>
              <a:t>Федеральный проект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 smtClean="0">
                <a:solidFill>
                  <a:schemeClr val="tx1"/>
                </a:solidFill>
                <a:cs typeface="+mn-cs"/>
              </a:rPr>
              <a:t>«Дорожная сеть»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 smtClean="0">
                <a:solidFill>
                  <a:schemeClr val="tx1"/>
                </a:solidFill>
                <a:cs typeface="+mn-cs"/>
              </a:rPr>
              <a:t>26592,62036 </a:t>
            </a:r>
            <a:r>
              <a:rPr lang="ru-RU" sz="1400" b="1" dirty="0" err="1" smtClean="0">
                <a:solidFill>
                  <a:schemeClr val="tx1"/>
                </a:solidFill>
                <a:cs typeface="+mn-cs"/>
              </a:rPr>
              <a:t>тыс.рублей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645" name="AutoShape 7"/>
          <p:cNvSpPr>
            <a:spLocks noChangeArrowheads="1"/>
          </p:cNvSpPr>
          <p:nvPr/>
        </p:nvSpPr>
        <p:spPr bwMode="auto">
          <a:xfrm>
            <a:off x="971550" y="1546225"/>
            <a:ext cx="7488238" cy="874713"/>
          </a:xfrm>
          <a:prstGeom prst="roundRect">
            <a:avLst>
              <a:gd name="adj" fmla="val 16667"/>
            </a:avLst>
          </a:prstGeom>
          <a:solidFill>
            <a:srgbClr val="EBE8D5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990099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Реализация национальных проектов в 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990099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муниципальном образовании город </a:t>
            </a:r>
            <a:r>
              <a:rPr lang="ru-RU" altLang="ru-RU" sz="1800" dirty="0" smtClean="0">
                <a:solidFill>
                  <a:srgbClr val="990099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Юрьев-Польский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990099"/>
                </a:solidFill>
                <a:latin typeface="Tahoma" pitchFamily="34" charset="0"/>
              </a:rPr>
              <a:t>121923,82036 </a:t>
            </a:r>
            <a:r>
              <a:rPr lang="ru-RU" altLang="ru-RU" sz="1800" dirty="0" err="1" smtClean="0">
                <a:solidFill>
                  <a:srgbClr val="990099"/>
                </a:solidFill>
                <a:latin typeface="Tahoma" pitchFamily="34" charset="0"/>
              </a:rPr>
              <a:t>тыс.рублей</a:t>
            </a:r>
            <a:r>
              <a:rPr lang="ru-RU" altLang="ru-RU" sz="1800" dirty="0" smtClean="0">
                <a:solidFill>
                  <a:srgbClr val="990099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altLang="ru-RU" sz="1800" dirty="0">
              <a:solidFill>
                <a:srgbClr val="990099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46" name="AutoShape 8"/>
          <p:cNvSpPr>
            <a:spLocks noChangeArrowheads="1"/>
          </p:cNvSpPr>
          <p:nvPr/>
        </p:nvSpPr>
        <p:spPr bwMode="auto">
          <a:xfrm>
            <a:off x="6500813" y="3143250"/>
            <a:ext cx="2262187" cy="933450"/>
          </a:xfrm>
          <a:prstGeom prst="roundRect">
            <a:avLst>
              <a:gd name="adj" fmla="val 16667"/>
            </a:avLst>
          </a:prstGeom>
          <a:solidFill>
            <a:srgbClr val="C7F797"/>
          </a:solidFill>
          <a:ln w="15840" cap="sq">
            <a:solidFill>
              <a:srgbClr val="32513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u="sng" dirty="0">
              <a:solidFill>
                <a:srgbClr val="00000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Безопасные и качественные дороги</a:t>
            </a:r>
            <a:endParaRPr lang="ru-RU" altLang="ru-RU" sz="2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rgbClr val="660066"/>
              </a:solidFill>
              <a:latin typeface="Trebuchet MS" pitchFamily="34" charset="0"/>
            </a:endParaRPr>
          </a:p>
        </p:txBody>
      </p:sp>
      <p:sp>
        <p:nvSpPr>
          <p:cNvPr id="69647" name="AutoShape 9"/>
          <p:cNvSpPr>
            <a:spLocks noChangeArrowheads="1"/>
          </p:cNvSpPr>
          <p:nvPr/>
        </p:nvSpPr>
        <p:spPr bwMode="auto">
          <a:xfrm>
            <a:off x="3724275" y="3143250"/>
            <a:ext cx="2503909" cy="933450"/>
          </a:xfrm>
          <a:prstGeom prst="roundRect">
            <a:avLst>
              <a:gd name="adj" fmla="val 16667"/>
            </a:avLst>
          </a:prstGeom>
          <a:solidFill>
            <a:srgbClr val="C7F797"/>
          </a:solidFill>
          <a:ln w="15840" cap="sq">
            <a:solidFill>
              <a:srgbClr val="32513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Жилье и городская среда</a:t>
            </a:r>
            <a:endParaRPr lang="ru-RU" altLang="ru-RU" sz="2000" b="1" dirty="0">
              <a:solidFill>
                <a:srgbClr val="660066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9648" name="AutoShape 10"/>
          <p:cNvSpPr>
            <a:spLocks noChangeArrowheads="1"/>
          </p:cNvSpPr>
          <p:nvPr/>
        </p:nvSpPr>
        <p:spPr bwMode="auto">
          <a:xfrm>
            <a:off x="508000" y="3143250"/>
            <a:ext cx="2551113" cy="933450"/>
          </a:xfrm>
          <a:prstGeom prst="roundRect">
            <a:avLst>
              <a:gd name="adj" fmla="val 16667"/>
            </a:avLst>
          </a:prstGeom>
          <a:solidFill>
            <a:srgbClr val="C7F797"/>
          </a:solidFill>
          <a:ln w="15840" cap="sq">
            <a:solidFill>
              <a:srgbClr val="32513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Культура</a:t>
            </a:r>
          </a:p>
        </p:txBody>
      </p:sp>
      <p:cxnSp>
        <p:nvCxnSpPr>
          <p:cNvPr id="69649" name="AutoShape 11"/>
          <p:cNvCxnSpPr>
            <a:cxnSpLocks noChangeShapeType="1"/>
          </p:cNvCxnSpPr>
          <p:nvPr/>
        </p:nvCxnSpPr>
        <p:spPr bwMode="auto">
          <a:xfrm rot="16200000" flipH="1">
            <a:off x="4250531" y="2750345"/>
            <a:ext cx="428625" cy="214312"/>
          </a:xfrm>
          <a:prstGeom prst="straightConnector1">
            <a:avLst/>
          </a:prstGeom>
          <a:noFill/>
          <a:ln w="9360" cap="sq">
            <a:solidFill>
              <a:srgbClr val="72A376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50" name="AutoShape 12"/>
          <p:cNvCxnSpPr>
            <a:cxnSpLocks noChangeShapeType="1"/>
          </p:cNvCxnSpPr>
          <p:nvPr/>
        </p:nvCxnSpPr>
        <p:spPr bwMode="auto">
          <a:xfrm rot="10800000" flipV="1">
            <a:off x="1785938" y="2568575"/>
            <a:ext cx="1390650" cy="503238"/>
          </a:xfrm>
          <a:prstGeom prst="straightConnector1">
            <a:avLst/>
          </a:prstGeom>
          <a:noFill/>
          <a:ln w="9360" cap="sq">
            <a:solidFill>
              <a:srgbClr val="72A376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51" name="AutoShape 13"/>
          <p:cNvCxnSpPr>
            <a:cxnSpLocks noChangeShapeType="1"/>
          </p:cNvCxnSpPr>
          <p:nvPr/>
        </p:nvCxnSpPr>
        <p:spPr bwMode="auto">
          <a:xfrm>
            <a:off x="5292725" y="2571750"/>
            <a:ext cx="1493838" cy="428625"/>
          </a:xfrm>
          <a:prstGeom prst="straightConnector1">
            <a:avLst/>
          </a:prstGeom>
          <a:noFill/>
          <a:ln w="9360" cap="sq">
            <a:solidFill>
              <a:srgbClr val="72A376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9652" name="Picture 9" descr="Юрьев-Польский 2018_ПП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22225"/>
            <a:ext cx="938212" cy="1360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871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84962"/>
              </p:ext>
            </p:extLst>
          </p:nvPr>
        </p:nvGraphicFramePr>
        <p:xfrm>
          <a:off x="468313" y="1125538"/>
          <a:ext cx="8207375" cy="5327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142852"/>
            <a:ext cx="87154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бюджетных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ассигнований на национальные проекты 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муниципальном образовании </a:t>
            </a:r>
          </a:p>
          <a:p>
            <a:pPr algn="ctr" eaLnBrk="1" hangingPunct="1">
              <a:buSzPct val="100000"/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Юрьев-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Польский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2021-2023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algn="ctr" eaLnBrk="1" hangingPunct="1">
              <a:buSzPct val="100000"/>
              <a:defRPr/>
            </a:pPr>
            <a:r>
              <a:rPr lang="ru-RU" sz="1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148476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266990"/>
              </p:ext>
            </p:extLst>
          </p:nvPr>
        </p:nvGraphicFramePr>
        <p:xfrm>
          <a:off x="250796" y="1262816"/>
          <a:ext cx="8462992" cy="531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214290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Межбюджетные трансферты из бюджета муниципального образования город Юрьев-Польский за 2023 год на передачу вопросов местного значения</a:t>
            </a:r>
            <a:endParaRPr lang="ru-RU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5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530252"/>
              </p:ext>
            </p:extLst>
          </p:nvPr>
        </p:nvGraphicFramePr>
        <p:xfrm>
          <a:off x="3000364" y="1214422"/>
          <a:ext cx="2900760" cy="51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821249"/>
              </p:ext>
            </p:extLst>
          </p:nvPr>
        </p:nvGraphicFramePr>
        <p:xfrm>
          <a:off x="142844" y="1214422"/>
          <a:ext cx="2706961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728" y="0"/>
            <a:ext cx="6500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бюджета муниципального образования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Юрьев-Польский за 2021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1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461062"/>
              </p:ext>
            </p:extLst>
          </p:nvPr>
        </p:nvGraphicFramePr>
        <p:xfrm>
          <a:off x="6072198" y="1214422"/>
          <a:ext cx="2541488" cy="518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9" descr="Юрьев-Польский 2018_ПП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22224"/>
            <a:ext cx="938212" cy="11745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0" y="836613"/>
            <a:ext cx="90360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 typeface="Times New Roman" pitchFamily="16" charset="0"/>
              <a:buNone/>
            </a:pPr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042456"/>
              </p:ext>
            </p:extLst>
          </p:nvPr>
        </p:nvGraphicFramePr>
        <p:xfrm>
          <a:off x="357158" y="1285860"/>
          <a:ext cx="8501121" cy="5116808"/>
        </p:xfrm>
        <a:graphic>
          <a:graphicData uri="http://schemas.openxmlformats.org/drawingml/2006/table">
            <a:tbl>
              <a:tblPr/>
              <a:tblGrid>
                <a:gridCol w="51509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79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72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Наименование показателя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0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 на реализацию муниципальных программ</a:t>
                      </a:r>
                    </a:p>
                  </a:txBody>
                  <a:tcPr marL="89985" marR="89985" marT="89688" marB="45697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126214,65697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148793,81481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246980,08377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55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«Обеспечение противопожарной безопасности, предупреждению чрезвычайных ситуаций, в том числе и на водных объектах на территории  муниципального образования город Юрьев-Польский на  2021 – 2023 годы»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50,502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99,706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128,276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793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«Повышение безопасности дорожного движения на территории муниципального образования город Юрьев-Польский на 2021-2023 годы»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49,5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1350,30812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599,90982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«Дорожное хозяйство муниципального образования город Юрьев-Польский на 2023-2025 годы»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39966,27923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42458,4388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50820,87494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2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«Благоустройство территории  муниципального образования город Юрьев-Польский на 2023-2025  годы»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14809,17883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27140,12129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17362,70975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89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 культуры и туризма муниципального образования город Юрьев-Польский» 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40893,15445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48438,5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61247,27458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18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«Обеспечение жильем молодых семей, проживающих  на территории муниципального образования город Юрьев-Польский в  2021-2023 годах»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2755,2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3157,214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3154,35358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80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 физической культуры и спорта на территории муниципального образования город Юрьев-Польский на 2021-2024 годы»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125,18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5929,0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26089,13564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285784" y="357166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tabLst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исполнения муниципальных программ </a:t>
            </a:r>
          </a:p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Юрьев-Польский за 2021-2023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pic>
        <p:nvPicPr>
          <p:cNvPr id="6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24" y="30865"/>
            <a:ext cx="938212" cy="1165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415754"/>
              </p:ext>
            </p:extLst>
          </p:nvPr>
        </p:nvGraphicFramePr>
        <p:xfrm>
          <a:off x="285720" y="1124743"/>
          <a:ext cx="8643967" cy="5246150"/>
        </p:xfrm>
        <a:graphic>
          <a:graphicData uri="http://schemas.openxmlformats.org/drawingml/2006/table">
            <a:tbl>
              <a:tblPr/>
              <a:tblGrid>
                <a:gridCol w="536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73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89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«Обеспечение граждан, проживающих в жилье, признанном аварийным, непригодным для проживания, расположенном на территории города Юрьев-Польский, жилыми помещениями в 2023-2025 годах»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1569,1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709,996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237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«Обеспечение территории муниципального образования город Юрьев-Польский документами территориального планирования на 2022-2024 годы»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429,45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68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«Проведение праздничных культурно-массовых  и прочих мероприятий на территории муниципального образования город Юрьев-Польский на 2022-2024 годы»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779,3362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533,5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199,99993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09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«Обеспечение жильем многодетных  семей города Юрьев-Польский на 2021-2023 годы»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2479,68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5909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«Формирование современной комфортной городской среды на территории муниципального образования город Юрьев-Польский в 2018-2024 годы»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22208,09626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19217,0266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86481,85353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09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«Модернизация объектов инженерной инфраструктуры муниципального образования город Юрьев-Польский на 2020-2022годы»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5909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Непрограммные расходы </a:t>
                      </a:r>
                    </a:p>
                  </a:txBody>
                  <a:tcPr marL="91419" marR="91419" marT="89799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57675,68044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2637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53189,82699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82637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41754,54561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82637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789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91419" marR="91419" marT="89799" marB="4575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183890,33741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201983,64180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288734,62938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22224"/>
            <a:ext cx="938212" cy="11025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594524" y="1196752"/>
            <a:ext cx="8340725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3525"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073E87"/>
                </a:solidFill>
                <a:latin typeface="Candara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4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188913"/>
            <a:ext cx="820578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indent="358775"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муниципальных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заимствований муниципального образования город Юрьев - Польский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p:txBody>
      </p:sp>
      <p:sp>
        <p:nvSpPr>
          <p:cNvPr id="88068" name="AutoShape 7"/>
          <p:cNvSpPr>
            <a:spLocks noChangeArrowheads="1"/>
          </p:cNvSpPr>
          <p:nvPr/>
        </p:nvSpPr>
        <p:spPr bwMode="auto">
          <a:xfrm>
            <a:off x="1042988" y="1652588"/>
            <a:ext cx="3059906" cy="825500"/>
          </a:xfrm>
          <a:prstGeom prst="roundRect">
            <a:avLst>
              <a:gd name="adj" fmla="val 16667"/>
            </a:avLst>
          </a:prstGeom>
          <a:solidFill>
            <a:srgbClr val="EBE8D5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2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бюджетного 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2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endParaRPr lang="ru-RU" altLang="ru-RU" sz="12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69" name="AutoShape 8"/>
          <p:cNvSpPr>
            <a:spLocks noChangeArrowheads="1"/>
          </p:cNvSpPr>
          <p:nvPr/>
        </p:nvSpPr>
        <p:spPr bwMode="auto">
          <a:xfrm rot="10800000" flipV="1">
            <a:off x="5508104" y="3357564"/>
            <a:ext cx="3254894" cy="1871662"/>
          </a:xfrm>
          <a:prstGeom prst="roundRect">
            <a:avLst>
              <a:gd name="adj" fmla="val 16667"/>
            </a:avLst>
          </a:prstGeom>
          <a:solidFill>
            <a:srgbClr val="C7F797"/>
          </a:solidFill>
          <a:ln w="15840" cap="sq">
            <a:solidFill>
              <a:srgbClr val="32513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договору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</a:t>
            </a:r>
            <a:endParaRPr lang="ru-RU" alt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04.06.2020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1200,0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altLang="ru-RU" sz="16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70" name="AutoShape 10"/>
          <p:cNvSpPr>
            <a:spLocks noChangeArrowheads="1"/>
          </p:cNvSpPr>
          <p:nvPr/>
        </p:nvSpPr>
        <p:spPr bwMode="auto">
          <a:xfrm>
            <a:off x="971550" y="3357563"/>
            <a:ext cx="3240410" cy="1951037"/>
          </a:xfrm>
          <a:prstGeom prst="roundRect">
            <a:avLst>
              <a:gd name="adj" fmla="val 16667"/>
            </a:avLst>
          </a:prstGeom>
          <a:solidFill>
            <a:srgbClr val="C7F797"/>
          </a:solidFill>
          <a:ln w="15840" cap="sq">
            <a:solidFill>
              <a:srgbClr val="32513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частичное покрытие дефицита бюджета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 №1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28.06.2023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3600,0 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сроки погашения: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15.12.2025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1600 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07.06.2026 года 2000,0 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8071" name="AutoShape 12"/>
          <p:cNvCxnSpPr>
            <a:cxnSpLocks noChangeShapeType="1"/>
          </p:cNvCxnSpPr>
          <p:nvPr/>
        </p:nvCxnSpPr>
        <p:spPr bwMode="auto">
          <a:xfrm>
            <a:off x="2407697" y="2650067"/>
            <a:ext cx="0" cy="584956"/>
          </a:xfrm>
          <a:prstGeom prst="straightConnector1">
            <a:avLst/>
          </a:prstGeom>
          <a:noFill/>
          <a:ln w="9360" cap="sq">
            <a:solidFill>
              <a:srgbClr val="72A376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72" name="AutoShape 13"/>
          <p:cNvCxnSpPr>
            <a:cxnSpLocks noChangeShapeType="1"/>
          </p:cNvCxnSpPr>
          <p:nvPr/>
        </p:nvCxnSpPr>
        <p:spPr bwMode="auto">
          <a:xfrm>
            <a:off x="7380288" y="2708920"/>
            <a:ext cx="0" cy="526103"/>
          </a:xfrm>
          <a:prstGeom prst="straightConnector1">
            <a:avLst/>
          </a:prstGeom>
          <a:noFill/>
          <a:ln w="9360" cap="sq">
            <a:solidFill>
              <a:srgbClr val="72A376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8073" name="Picture 9" descr="Юрьев-Польский 2018_ПП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22225"/>
            <a:ext cx="938212" cy="1360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508103" y="1652588"/>
            <a:ext cx="3096345" cy="825500"/>
          </a:xfrm>
          <a:prstGeom prst="roundRect">
            <a:avLst>
              <a:gd name="adj" fmla="val 16667"/>
            </a:avLst>
          </a:prstGeom>
          <a:solidFill>
            <a:srgbClr val="EBE8D5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2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бюджетного 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2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</a:t>
            </a:r>
            <a:endParaRPr lang="ru-RU" altLang="ru-RU" sz="12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87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594524" y="1178135"/>
            <a:ext cx="8340725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3525"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073E87"/>
                </a:solidFill>
                <a:latin typeface="Candara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4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188913"/>
            <a:ext cx="820578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indent="358775"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indent="0" algn="ctr"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долга муниципального образования город Юрьев-Польский за 2023 год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68" name="AutoShape 7"/>
          <p:cNvSpPr>
            <a:spLocks noChangeArrowheads="1"/>
          </p:cNvSpPr>
          <p:nvPr/>
        </p:nvSpPr>
        <p:spPr bwMode="auto">
          <a:xfrm>
            <a:off x="1042988" y="1652588"/>
            <a:ext cx="3059906" cy="2856532"/>
          </a:xfrm>
          <a:prstGeom prst="roundRect">
            <a:avLst>
              <a:gd name="adj" fmla="val 16667"/>
            </a:avLst>
          </a:prstGeom>
          <a:solidFill>
            <a:srgbClr val="EBE8D5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</a:t>
            </a:r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2023 года </a:t>
            </a:r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073" name="Picture 9" descr="Юрьев-Польский 2018_ПП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22225"/>
            <a:ext cx="938212" cy="1360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518366" y="1632020"/>
            <a:ext cx="3096345" cy="2856532"/>
          </a:xfrm>
          <a:prstGeom prst="roundRect">
            <a:avLst>
              <a:gd name="adj" fmla="val 16667"/>
            </a:avLst>
          </a:prstGeom>
          <a:solidFill>
            <a:srgbClr val="EBE8D5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D2DA7A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D2DA7A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57AD"/>
              </a:buClr>
              <a:buSzPct val="6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3 600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80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136904" cy="1440160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                   </a:t>
            </a:r>
            <a:r>
              <a:rPr lang="ru-RU" altLang="ru-RU" sz="1800" dirty="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800" dirty="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</a:t>
            </a:r>
            <a:br>
              <a:rPr lang="ru-RU" altLang="ru-RU" sz="1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800" dirty="0">
                <a:solidFill>
                  <a:srgbClr val="00B05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800" dirty="0">
                <a:solidFill>
                  <a:srgbClr val="00B05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800" dirty="0" smtClean="0">
                <a:solidFill>
                  <a:srgbClr val="00B05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800" dirty="0" smtClean="0">
                <a:solidFill>
                  <a:srgbClr val="00B05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800" dirty="0">
                <a:solidFill>
                  <a:srgbClr val="00B05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800" dirty="0">
                <a:solidFill>
                  <a:srgbClr val="00B05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800" dirty="0" smtClean="0">
                <a:solidFill>
                  <a:srgbClr val="00B05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800" dirty="0" smtClean="0">
                <a:solidFill>
                  <a:srgbClr val="00B05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924944"/>
            <a:ext cx="8715436" cy="324036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   Что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такое «Бюджет для граждан»?                     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	   </a:t>
            </a:r>
            <a:endParaRPr lang="en-US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Бюджет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для граждан – это документ, содержащий основные </a:t>
            </a: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положения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проекта решения о бюджете и отчета о его исполнении в доступной и понятной форме, разрабатываемый в целях ознакомления граждан с основными задачами и приоритетными направлениями бюджетной политики, основными этапами формирования и исполнения бюджета, источниками доходов бюджета, обоснованиями бюджетных расходов, планируемыми и достигнутыми результатами использования бюджетных ассигнований </a:t>
            </a:r>
          </a:p>
          <a:p>
            <a:pPr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Что такое «Бюджет»? </a:t>
            </a: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SzPct val="100000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Бюджет </a:t>
            </a:r>
            <a:r>
              <a:rPr lang="ru-RU" altLang="ru-RU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</p:txBody>
      </p:sp>
      <p:pic>
        <p:nvPicPr>
          <p:cNvPr id="5" name="Picture 9" descr="Юрьев-Польский 2018_ПП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8282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024687" cy="1143000"/>
          </a:xfrm>
        </p:spPr>
        <p:txBody>
          <a:bodyPr rtlCol="0">
            <a:no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муниципального образования город Юрьев-Польский в </a:t>
            </a: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всероссийском конкурсе лучших проектов создания комфортной городской среды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 bwMode="auto">
          <a:xfrm>
            <a:off x="755578" y="3645024"/>
            <a:ext cx="8136903" cy="281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2022 году Юрьев-Польский стал победителем VI Всероссийского конкурса лучших проектов создания комфортной городской среды с концепцией благоустройства общественной территории «Площадь у Торговых рядов»,  который проходил в Тамбове.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Разработанная концепция благоустройства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комфортной центральной площади между торговыми рядами с возможностью размещения летних кафе, замену дорожного покрытия, размещение мобильных стилизованных торговых киосков. У здания бывшего детского дома появится зона тихого отдыха в виде большой крытой беседки с качелями. Запланирован и будет реализован большой комплекс работ по озеленению территории, появится множество красивых растений, цветников. Уютную атмосферу на площади поможет создать установка малых архитектурных форм: лавочек различной конфигурации, выставочных и информационных стендов. К существующему освещению добавятся ландшафтные светильники, появиться зона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Изюминкой благоустройства станет размещение фотозоны с ретро автомобилем и уникальных бронзовых скульптур из к/ф «Золотой теленок».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9" descr="Юрьев-Польский 2018_ПП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Юрьев-Польский 2018_ПП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21" y="35917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68760"/>
            <a:ext cx="8136904" cy="209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1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/>
          <p:cNvSpPr txBox="1">
            <a:spLocks/>
          </p:cNvSpPr>
          <p:nvPr/>
        </p:nvSpPr>
        <p:spPr bwMode="auto">
          <a:xfrm>
            <a:off x="755578" y="4221088"/>
            <a:ext cx="8136903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города преобразился. Работы завершены  в декабре  2023 года.</a:t>
            </a:r>
          </a:p>
        </p:txBody>
      </p:sp>
      <p:pic>
        <p:nvPicPr>
          <p:cNvPr id="8" name="Picture 9" descr="Юрьев-Польский 2018_ПП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Юрьев-Польский 2018_ПП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21" y="35917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https://sun9-13.userapi.com/impg/ii57P52U8ixYd5uFi0Dbe6x9KoVFLoeiwG-m-A/-nLrDO16L1g.jpg?size=1024x724&amp;quality=96&amp;sign=5274b6323d94902a0e68784b7421c409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3" y="278837"/>
            <a:ext cx="7632848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9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Юрьев-Польский 2018_ПП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Юрьев-Польский 2018_ПП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21" y="35917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https://sun9-34.userapi.com/impg/lr-Y9cXLWNV--EUhft78P8Hwz5nViY41w5RHdQ/ceeVMwNOR3c.jpg?size=960x1280&amp;quality=95&amp;sign=e90681eaf61b4e1a65f3f919dfb70cf4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88831" cy="7128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5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Юрьев-Польский 2018_ПП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Юрьев-Польский 2018_ПП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21" y="35917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s://sun9-60.userapi.com/impg/4c7usgrYGZJ_sQA9xSP5plD5cenUOqwOvxlUYg/F6MD6n96CnY.jpg?size=1024x576&amp;quality=96&amp;sign=d02311980002ab0751edb465f3425fff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70485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62.userapi.com/impg/5D6_JCYB1_4wnLrLK21aLNf_eKbmh43FDF1Sug/jWAkONbjfmc.jpg?size=642x855&amp;quality=95&amp;sign=1b85e4883f1b397d50437829d6381394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770485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5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C:\Documents and Settings\bydjet-06\Рабочий стол\картинки для призентации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989138"/>
            <a:ext cx="6340475" cy="4586287"/>
          </a:xfrm>
          <a:prstGeom prst="rect">
            <a:avLst/>
          </a:prstGeom>
          <a:noFill/>
          <a:ln>
            <a:noFill/>
          </a:ln>
          <a:effectLst>
            <a:outerShdw blurRad="152400" dist="165100" dir="5400000" algn="ctr" rotWithShape="0">
              <a:srgbClr val="000000">
                <a:alpha val="82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928662" y="571480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buClr>
                <a:srgbClr val="31B6FD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по исполнению бюджета муниципального образования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Юрьев-Польский за 2023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91864"/>
              </p:ext>
            </p:extLst>
          </p:nvPr>
        </p:nvGraphicFramePr>
        <p:xfrm>
          <a:off x="539750" y="476673"/>
          <a:ext cx="8208714" cy="5490519"/>
        </p:xfrm>
        <a:graphic>
          <a:graphicData uri="http://schemas.openxmlformats.org/drawingml/2006/table">
            <a:tbl>
              <a:tblPr/>
              <a:tblGrid>
                <a:gridCol w="353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61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8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Ед.изм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1.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Индекс потребительских цен   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58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Среднегодовая численность населения  за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 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16,947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8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доходов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город Юрьев-Польский в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расчете на 1 жителя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16,983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009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доходов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город Юрьев-Польский,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всего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287819,46321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78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образования город 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Юрьев-Польский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расчете на 1  жителя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17,037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182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город Юрьев-Польский,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всего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288734,62938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0203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город Юрьев-Польский на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жилищно-коммунальное хозяйство в расчете на1 жителя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7,083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0203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город Юрьев-Польский на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жилищно-коммунальное хозяйство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120033,98195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461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образования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город Юрьев-Польский на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культуру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 расчете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 1 жителя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3,949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02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город 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Юрьев-Польский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  культуру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66931,7346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8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372892"/>
              </p:ext>
            </p:extLst>
          </p:nvPr>
        </p:nvGraphicFramePr>
        <p:xfrm>
          <a:off x="571472" y="620689"/>
          <a:ext cx="8393016" cy="5992167"/>
        </p:xfrm>
        <a:graphic>
          <a:graphicData uri="http://schemas.openxmlformats.org/drawingml/2006/table">
            <a:tbl>
              <a:tblPr/>
              <a:tblGrid>
                <a:gridCol w="3297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18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26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87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713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11.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город 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Юрьев-Польский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общегосударственные вопросы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 расчете на 1жителя            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0,69739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607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город Юрьев-Польский на общегосударственные вопросы               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11818,7418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29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город 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Юрьев-Польский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 социальную политику в расчете на 1жителя            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0,21578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29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город  Юрьев-Польский  на социальную политику        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3656,75735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17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город 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Юрьев-Польский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национальную безопасность и правоохранительную деятельность в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расчете на 1жителя            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0,01639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17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город Юрьев-Польский на национальную безопасность и правоохранительную деятельность        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2777,276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17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город Юрьев-Польский на национальную экономику   в расчете на 1жителя      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3380,06217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17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город Юрьев-Польский на национальную экономику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57281,91355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17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город Юрьев-Польский на охрану окружающей среды в расчете на 1жителя      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0,00425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7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город Юрьев-Польский на охрану окружающей среды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72,1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7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21.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город Юрьев-Польский на образование в расчете на 1жителя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0,00413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37156"/>
              </p:ext>
            </p:extLst>
          </p:nvPr>
        </p:nvGraphicFramePr>
        <p:xfrm>
          <a:off x="539750" y="765175"/>
          <a:ext cx="8064500" cy="3462450"/>
        </p:xfrm>
        <a:graphic>
          <a:graphicData uri="http://schemas.openxmlformats.org/drawingml/2006/table">
            <a:tbl>
              <a:tblPr/>
              <a:tblGrid>
                <a:gridCol w="3752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245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95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51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358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22.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город Юрьев-Польский на образование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856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23.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город Юрьев-Польский на физическую культуру и спорт в расчете на 1жителя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1,539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24.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город Юрьев-Польский на физическую культуру и спорт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26089,13564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25.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город Юрьев-Польский на обслуживание муниципального долга в расчете на 1жителя 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0,176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26.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город Юрьев-Польский на обслуживание муниципального долга 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2,98849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785225" cy="5472112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/>
          <a:lstStyle>
            <a:lvl1pPr marL="273050" indent="-268288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ru-RU" altLang="ru-RU" sz="1800" dirty="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ru-RU" altLang="ru-RU" sz="1800" dirty="0">
              <a:solidFill>
                <a:srgbClr val="073E87"/>
              </a:solidFill>
              <a:latin typeface="Candara" pitchFamily="34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Финансовое управление администрации муниципального образования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Юрьев- Польский район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Адрес: ул. Шибанкова, д. 33, г. Юрьев-Польский, 601800  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Тел:8(49246)2-33-48</a:t>
            </a: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адрес электронной почты: </a:t>
            </a:r>
            <a:r>
              <a:rPr lang="en-US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finupryu-pol@mail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.</a:t>
            </a:r>
            <a:r>
              <a:rPr lang="en-US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ru</a:t>
            </a: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en-US" altLang="ru-RU" sz="1800" dirty="0">
              <a:solidFill>
                <a:srgbClr val="073E87"/>
              </a:solidFill>
              <a:latin typeface="Candar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14290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sz="3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2052" name="Picture 4" descr="C:\Users\bydiet-01\Desktop\02_big.jpg"/>
          <p:cNvPicPr>
            <a:picLocks noChangeAspect="1" noChangeArrowheads="1"/>
          </p:cNvPicPr>
          <p:nvPr/>
        </p:nvPicPr>
        <p:blipFill>
          <a:blip r:embed="rId3">
            <a:lum bright="3000" contrast="2000"/>
          </a:blip>
          <a:srcRect/>
          <a:stretch>
            <a:fillRect/>
          </a:stretch>
        </p:blipFill>
        <p:spPr bwMode="auto">
          <a:xfrm>
            <a:off x="4000496" y="3714752"/>
            <a:ext cx="4119568" cy="2709866"/>
          </a:xfrm>
          <a:prstGeom prst="rect">
            <a:avLst/>
          </a:prstGeom>
          <a:noFill/>
          <a:effectLst>
            <a:outerShdw blurRad="215900" dist="215900" dir="12000000" sx="80000" sy="80000" algn="ctr" rotWithShape="0">
              <a:srgbClr val="000000">
                <a:alpha val="89000"/>
              </a:srgbClr>
            </a:outerShdw>
          </a:effectLst>
          <a:scene3d>
            <a:camera prst="orthographicFront">
              <a:rot lat="0" lon="1800000" rev="0"/>
            </a:camera>
            <a:lightRig rig="threePt" dir="t"/>
          </a:scene3d>
          <a:sp3d>
            <a:bevelT w="165100" prst="coolSlant"/>
            <a:bevelB w="114300" prst="artDeco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srgbClr val="31B6FD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16632"/>
            <a:ext cx="8784975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0850" y="1023938"/>
            <a:ext cx="8243888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4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SzPct val="100000"/>
              <a:buFont typeface="Candara" pitchFamily="34" charset="0"/>
              <a:buChar char="-"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повышение финансовой грамотности населения;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SzPct val="100000"/>
              <a:buFont typeface="Candara" pitchFamily="34" charset="0"/>
              <a:buChar char="-"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раскрытие информации о бюджете муниципального образования </a:t>
            </a:r>
            <a:r>
              <a:rPr lang="ru-RU" altLang="ru-RU" sz="2000" i="1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город Юрьев-Польский;</a:t>
            </a:r>
            <a:endParaRPr lang="ru-RU" altLang="ru-RU" sz="2000" i="1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r>
              <a:rPr lang="ru-RU" altLang="ru-RU" sz="2000" i="1" dirty="0">
                <a:solidFill>
                  <a:srgbClr val="0099FF"/>
                </a:solidFill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взаимодействие власти и граждан, общественный контроль.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32656"/>
            <a:ext cx="6886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alt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цели преследует документ «Бюджет для граждан»:</a:t>
            </a:r>
          </a:p>
        </p:txBody>
      </p:sp>
      <p:pic>
        <p:nvPicPr>
          <p:cNvPr id="7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337" y="38314"/>
            <a:ext cx="793750" cy="10022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1152305"/>
            <a:ext cx="82296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073E87"/>
                </a:solidFill>
                <a:latin typeface="Candara" pitchFamily="34" charset="0"/>
              </a:rPr>
              <a:t>                                   </a:t>
            </a: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2493737" y="1556792"/>
            <a:ext cx="6335712" cy="863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41300" dist="139700" dir="8220000" sx="102000" sy="102000" algn="ctr" rotWithShape="0">
              <a:srgbClr val="808080">
                <a:alpha val="59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бюджета(планирование)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3041855" y="2769967"/>
            <a:ext cx="5688012" cy="79216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39700" dist="139700" dir="8460000" algn="ctr" rotWithShape="0">
              <a:srgbClr val="808080">
                <a:alpha val="98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бюджета</a:t>
            </a:r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3141437" y="3933825"/>
            <a:ext cx="5688012" cy="8667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14300" dist="190500" dir="8040000" algn="ctr" rotWithShape="0">
              <a:srgbClr val="808080">
                <a:alpha val="95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2493737" y="5229200"/>
            <a:ext cx="6408738" cy="8651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15900" dist="50800" dir="13380000" algn="ctr" rotWithShape="0">
              <a:srgbClr val="808080">
                <a:alpha val="95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финансовый контроль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357166"/>
            <a:ext cx="5072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этапы проходит бюджет?</a:t>
            </a:r>
          </a:p>
        </p:txBody>
      </p:sp>
      <p:pic>
        <p:nvPicPr>
          <p:cNvPr id="10" name="Рисунок 9" descr="http://kuzbassmayak.ru/wp-content/uploads/2018/09/%D0%91%D0%AE%D0%94%D0%96%D0%95%D0%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2555875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9" descr="Юрьев-Польский 2018_ПП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98072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214282" y="1714488"/>
            <a:ext cx="4143404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Муниципальное образование город Юрьев-Польский входят в </a:t>
            </a:r>
            <a:r>
              <a:rPr lang="ru-RU" altLang="ru-RU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состав Юрьев-Польского района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 имеет статус городского поселения.</a:t>
            </a:r>
          </a:p>
          <a:p>
            <a:pPr>
              <a:buClr>
                <a:srgbClr val="000000"/>
              </a:buClr>
              <a:buSzPct val="100000"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Численность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населения, проживающего в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муниципальном образовании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на 01.01.2023 года составляет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16947 человек</a:t>
            </a:r>
            <a:endParaRPr lang="ru-RU" altLang="ru-RU" sz="18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4340" name="Picture 5" descr="D:\Марина\ЮП\Ю-П район_схем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68760"/>
            <a:ext cx="4417982" cy="5305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муниципального образования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Юрьев-Польский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Юрьев-Польский 2018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93750" cy="1052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стин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43707</TotalTime>
  <Words>2929</Words>
  <Application>Microsoft Office PowerPoint</Application>
  <PresentationFormat>Экран (4:3)</PresentationFormat>
  <Paragraphs>743</Paragraphs>
  <Slides>58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1_Остин</vt:lpstr>
      <vt:lpstr>Презентация PowerPoint</vt:lpstr>
      <vt:lpstr>Презентация PowerPoint</vt:lpstr>
      <vt:lpstr>Презентация PowerPoint</vt:lpstr>
      <vt:lpstr>                      Основные термины и понятия бюджета</vt:lpstr>
      <vt:lpstr>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ДОХОДЫ  БЮДЖЕТА -                поступающие в бюджет денежные средства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- выплачиваемые из бюджета денежные средства, за исключением средств, являющихся источниками финансирования дефицита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муниципального образования город Юрьев-Польский в VI всероссийском конкурсе лучших проектов создания комфортной городской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«Бюджет для граждан»</dc:title>
  <dc:creator>Bydjet-01</dc:creator>
  <cp:lastModifiedBy>User</cp:lastModifiedBy>
  <cp:revision>2408</cp:revision>
  <cp:lastPrinted>2021-04-13T13:35:24Z</cp:lastPrinted>
  <dcterms:created xsi:type="dcterms:W3CDTF">2016-10-19T08:58:54Z</dcterms:created>
  <dcterms:modified xsi:type="dcterms:W3CDTF">2024-09-10T10:25:09Z</dcterms:modified>
</cp:coreProperties>
</file>